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7" r:id="rId2"/>
    <p:sldId id="258" r:id="rId3"/>
    <p:sldId id="259" r:id="rId4"/>
    <p:sldId id="260" r:id="rId5"/>
    <p:sldId id="283" r:id="rId6"/>
    <p:sldId id="296" r:id="rId7"/>
    <p:sldId id="282" r:id="rId8"/>
    <p:sldId id="261" r:id="rId9"/>
    <p:sldId id="322" r:id="rId10"/>
    <p:sldId id="279" r:id="rId11"/>
    <p:sldId id="263" r:id="rId12"/>
    <p:sldId id="267" r:id="rId13"/>
    <p:sldId id="329" r:id="rId14"/>
    <p:sldId id="330" r:id="rId15"/>
    <p:sldId id="331" r:id="rId16"/>
    <p:sldId id="333" r:id="rId17"/>
    <p:sldId id="334" r:id="rId18"/>
    <p:sldId id="348" r:id="rId19"/>
    <p:sldId id="353" r:id="rId20"/>
    <p:sldId id="350" r:id="rId21"/>
    <p:sldId id="349" r:id="rId22"/>
    <p:sldId id="354" r:id="rId23"/>
    <p:sldId id="357" r:id="rId24"/>
    <p:sldId id="335" r:id="rId25"/>
    <p:sldId id="336" r:id="rId26"/>
    <p:sldId id="337" r:id="rId27"/>
    <p:sldId id="338" r:id="rId28"/>
    <p:sldId id="344" r:id="rId29"/>
    <p:sldId id="339" r:id="rId30"/>
    <p:sldId id="340" r:id="rId31"/>
    <p:sldId id="345" r:id="rId32"/>
    <p:sldId id="341" r:id="rId33"/>
    <p:sldId id="342" r:id="rId34"/>
    <p:sldId id="343" r:id="rId35"/>
    <p:sldId id="347" r:id="rId36"/>
    <p:sldId id="352" r:id="rId37"/>
    <p:sldId id="358" r:id="rId38"/>
    <p:sldId id="359" r:id="rId39"/>
    <p:sldId id="364" r:id="rId40"/>
    <p:sldId id="360" r:id="rId41"/>
    <p:sldId id="361" r:id="rId42"/>
    <p:sldId id="365" r:id="rId43"/>
    <p:sldId id="366" r:id="rId44"/>
    <p:sldId id="369" r:id="rId45"/>
    <p:sldId id="367" r:id="rId46"/>
    <p:sldId id="368" r:id="rId47"/>
    <p:sldId id="370" r:id="rId48"/>
    <p:sldId id="371" r:id="rId49"/>
    <p:sldId id="372" r:id="rId50"/>
    <p:sldId id="374" r:id="rId51"/>
    <p:sldId id="312" r:id="rId52"/>
    <p:sldId id="313" r:id="rId53"/>
    <p:sldId id="314" r:id="rId54"/>
    <p:sldId id="315" r:id="rId55"/>
    <p:sldId id="319" r:id="rId56"/>
    <p:sldId id="316" r:id="rId57"/>
    <p:sldId id="320" r:id="rId58"/>
    <p:sldId id="317" r:id="rId59"/>
    <p:sldId id="318" r:id="rId60"/>
    <p:sldId id="321" r:id="rId61"/>
    <p:sldId id="377" r:id="rId62"/>
    <p:sldId id="324" r:id="rId63"/>
    <p:sldId id="432" r:id="rId64"/>
    <p:sldId id="460" r:id="rId65"/>
    <p:sldId id="461" r:id="rId66"/>
    <p:sldId id="463" r:id="rId67"/>
    <p:sldId id="459" r:id="rId68"/>
    <p:sldId id="458" r:id="rId69"/>
    <p:sldId id="464" r:id="rId70"/>
    <p:sldId id="437" r:id="rId71"/>
    <p:sldId id="438" r:id="rId72"/>
    <p:sldId id="439" r:id="rId73"/>
    <p:sldId id="433" r:id="rId74"/>
    <p:sldId id="434" r:id="rId75"/>
    <p:sldId id="435" r:id="rId76"/>
    <p:sldId id="436" r:id="rId77"/>
    <p:sldId id="467" r:id="rId78"/>
    <p:sldId id="465" r:id="rId79"/>
    <p:sldId id="445" r:id="rId80"/>
    <p:sldId id="466" r:id="rId81"/>
    <p:sldId id="447" r:id="rId82"/>
    <p:sldId id="448" r:id="rId83"/>
    <p:sldId id="475" r:id="rId84"/>
    <p:sldId id="451" r:id="rId85"/>
    <p:sldId id="449" r:id="rId86"/>
    <p:sldId id="450" r:id="rId87"/>
    <p:sldId id="452" r:id="rId88"/>
    <p:sldId id="468" r:id="rId89"/>
    <p:sldId id="453" r:id="rId90"/>
    <p:sldId id="454" r:id="rId91"/>
    <p:sldId id="455" r:id="rId92"/>
    <p:sldId id="457" r:id="rId93"/>
    <p:sldId id="456" r:id="rId94"/>
    <p:sldId id="476" r:id="rId95"/>
    <p:sldId id="472" r:id="rId96"/>
    <p:sldId id="474" r:id="rId97"/>
    <p:sldId id="441" r:id="rId98"/>
    <p:sldId id="443" r:id="rId99"/>
    <p:sldId id="444" r:id="rId100"/>
    <p:sldId id="477" r:id="rId101"/>
    <p:sldId id="395" r:id="rId102"/>
    <p:sldId id="273" r:id="rId103"/>
    <p:sldId id="269" r:id="rId104"/>
    <p:sldId id="378" r:id="rId105"/>
    <p:sldId id="396" r:id="rId106"/>
    <p:sldId id="397" r:id="rId107"/>
    <p:sldId id="398" r:id="rId108"/>
    <p:sldId id="399" r:id="rId109"/>
    <p:sldId id="385" r:id="rId110"/>
    <p:sldId id="386" r:id="rId111"/>
    <p:sldId id="387" r:id="rId112"/>
    <p:sldId id="390" r:id="rId113"/>
    <p:sldId id="405" r:id="rId114"/>
    <p:sldId id="400" r:id="rId115"/>
    <p:sldId id="404" r:id="rId116"/>
    <p:sldId id="416" r:id="rId117"/>
    <p:sldId id="401" r:id="rId118"/>
    <p:sldId id="417" r:id="rId119"/>
    <p:sldId id="418" r:id="rId120"/>
    <p:sldId id="402" r:id="rId121"/>
    <p:sldId id="407" r:id="rId122"/>
    <p:sldId id="408" r:id="rId123"/>
    <p:sldId id="409" r:id="rId124"/>
    <p:sldId id="410" r:id="rId125"/>
    <p:sldId id="411" r:id="rId126"/>
    <p:sldId id="412" r:id="rId127"/>
    <p:sldId id="413" r:id="rId128"/>
    <p:sldId id="414" r:id="rId129"/>
    <p:sldId id="415" r:id="rId130"/>
    <p:sldId id="478" r:id="rId131"/>
    <p:sldId id="419" r:id="rId132"/>
    <p:sldId id="420" r:id="rId133"/>
    <p:sldId id="421" r:id="rId134"/>
    <p:sldId id="403" r:id="rId135"/>
    <p:sldId id="423" r:id="rId136"/>
    <p:sldId id="425" r:id="rId137"/>
    <p:sldId id="431" r:id="rId138"/>
    <p:sldId id="427" r:id="rId139"/>
    <p:sldId id="430" r:id="rId140"/>
    <p:sldId id="428" r:id="rId141"/>
    <p:sldId id="429" r:id="rId142"/>
    <p:sldId id="394" r:id="rId143"/>
    <p:sldId id="327" r:id="rId144"/>
    <p:sldId id="326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383EC6E-4524-4123-862D-2FB2A1290AE9}">
          <p14:sldIdLst>
            <p14:sldId id="257"/>
            <p14:sldId id="258"/>
            <p14:sldId id="259"/>
          </p14:sldIdLst>
        </p14:section>
        <p14:section name="Checkpoint Achieved" id="{4F1C9987-3556-491E-800A-D5089072E3E5}">
          <p14:sldIdLst>
            <p14:sldId id="260"/>
            <p14:sldId id="283"/>
            <p14:sldId id="296"/>
            <p14:sldId id="282"/>
            <p14:sldId id="261"/>
            <p14:sldId id="322"/>
            <p14:sldId id="279"/>
          </p14:sldIdLst>
        </p14:section>
        <p14:section name="Single-cycle to pipelined execution." id="{31DD653C-8A20-4D7D-8E12-01995897D895}">
          <p14:sldIdLst>
            <p14:sldId id="263"/>
            <p14:sldId id="267"/>
            <p14:sldId id="329"/>
            <p14:sldId id="330"/>
            <p14:sldId id="331"/>
            <p14:sldId id="333"/>
            <p14:sldId id="334"/>
            <p14:sldId id="348"/>
            <p14:sldId id="353"/>
            <p14:sldId id="350"/>
            <p14:sldId id="349"/>
            <p14:sldId id="354"/>
            <p14:sldId id="357"/>
            <p14:sldId id="335"/>
            <p14:sldId id="336"/>
            <p14:sldId id="337"/>
            <p14:sldId id="338"/>
            <p14:sldId id="344"/>
            <p14:sldId id="339"/>
            <p14:sldId id="340"/>
            <p14:sldId id="345"/>
            <p14:sldId id="341"/>
            <p14:sldId id="342"/>
            <p14:sldId id="343"/>
            <p14:sldId id="347"/>
            <p14:sldId id="352"/>
            <p14:sldId id="358"/>
            <p14:sldId id="359"/>
            <p14:sldId id="364"/>
            <p14:sldId id="360"/>
            <p14:sldId id="361"/>
            <p14:sldId id="365"/>
            <p14:sldId id="366"/>
            <p14:sldId id="369"/>
            <p14:sldId id="367"/>
            <p14:sldId id="368"/>
            <p14:sldId id="370"/>
            <p14:sldId id="371"/>
            <p14:sldId id="372"/>
            <p14:sldId id="374"/>
            <p14:sldId id="312"/>
            <p14:sldId id="313"/>
            <p14:sldId id="314"/>
            <p14:sldId id="315"/>
            <p14:sldId id="319"/>
            <p14:sldId id="316"/>
            <p14:sldId id="320"/>
            <p14:sldId id="317"/>
            <p14:sldId id="318"/>
            <p14:sldId id="321"/>
            <p14:sldId id="377"/>
          </p14:sldIdLst>
        </p14:section>
        <p14:section name="Arthimetic" id="{DD9A3FCF-8ED2-46D8-A0A9-F0F4B5A899D4}">
          <p14:sldIdLst>
            <p14:sldId id="324"/>
            <p14:sldId id="432"/>
            <p14:sldId id="460"/>
            <p14:sldId id="461"/>
            <p14:sldId id="463"/>
            <p14:sldId id="459"/>
            <p14:sldId id="458"/>
            <p14:sldId id="464"/>
            <p14:sldId id="437"/>
            <p14:sldId id="438"/>
            <p14:sldId id="439"/>
            <p14:sldId id="433"/>
            <p14:sldId id="434"/>
            <p14:sldId id="435"/>
            <p14:sldId id="436"/>
            <p14:sldId id="467"/>
            <p14:sldId id="465"/>
            <p14:sldId id="445"/>
            <p14:sldId id="466"/>
            <p14:sldId id="447"/>
            <p14:sldId id="448"/>
            <p14:sldId id="475"/>
            <p14:sldId id="451"/>
            <p14:sldId id="449"/>
            <p14:sldId id="450"/>
            <p14:sldId id="452"/>
            <p14:sldId id="468"/>
            <p14:sldId id="453"/>
            <p14:sldId id="454"/>
            <p14:sldId id="455"/>
            <p14:sldId id="457"/>
            <p14:sldId id="456"/>
            <p14:sldId id="476"/>
            <p14:sldId id="472"/>
            <p14:sldId id="474"/>
            <p14:sldId id="441"/>
            <p14:sldId id="443"/>
            <p14:sldId id="444"/>
            <p14:sldId id="477"/>
          </p14:sldIdLst>
        </p14:section>
        <p14:section name="Communication Extensions" id="{93D3C438-87DD-493A-9F49-9EEEF76E539F}">
          <p14:sldIdLst>
            <p14:sldId id="395"/>
            <p14:sldId id="273"/>
            <p14:sldId id="269"/>
            <p14:sldId id="378"/>
            <p14:sldId id="396"/>
            <p14:sldId id="397"/>
            <p14:sldId id="398"/>
            <p14:sldId id="399"/>
            <p14:sldId id="385"/>
            <p14:sldId id="386"/>
            <p14:sldId id="387"/>
            <p14:sldId id="390"/>
            <p14:sldId id="405"/>
            <p14:sldId id="400"/>
            <p14:sldId id="404"/>
            <p14:sldId id="416"/>
            <p14:sldId id="401"/>
            <p14:sldId id="417"/>
            <p14:sldId id="418"/>
            <p14:sldId id="402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78"/>
            <p14:sldId id="419"/>
            <p14:sldId id="420"/>
            <p14:sldId id="421"/>
            <p14:sldId id="403"/>
            <p14:sldId id="423"/>
            <p14:sldId id="425"/>
            <p14:sldId id="431"/>
            <p14:sldId id="427"/>
            <p14:sldId id="430"/>
            <p14:sldId id="428"/>
            <p14:sldId id="429"/>
          </p14:sldIdLst>
        </p14:section>
        <p14:section name="Ending" id="{B083AAC5-190F-4161-A2F3-C8FE9CCF52C8}">
          <p14:sldIdLst>
            <p14:sldId id="394"/>
            <p14:sldId id="327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3F"/>
    <a:srgbClr val="487ACD"/>
    <a:srgbClr val="4A7CCE"/>
    <a:srgbClr val="145DA0"/>
    <a:srgbClr val="E7EAED"/>
    <a:srgbClr val="FFFFFF"/>
    <a:srgbClr val="104862"/>
    <a:srgbClr val="0679B8"/>
    <a:srgbClr val="2A6288"/>
    <a:srgbClr val="303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5803" autoAdjust="0"/>
  </p:normalViewPr>
  <p:slideViewPr>
    <p:cSldViewPr snapToGrid="0">
      <p:cViewPr varScale="1">
        <p:scale>
          <a:sx n="107" d="100"/>
          <a:sy n="107" d="100"/>
        </p:scale>
        <p:origin x="6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5:28.169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0,'2721'0,"-2704"0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5.422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0,'0'5,"0"10,0 16,0 17,0 13,0 10,0 11,0 13,0 14,0 6,0 2,0-11,0-18,0-20,0-21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6.218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0,'0'527,"0"-936,0 1315,0-849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6.610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0,'0'9,"0"26,0 38,0 38,0 28,0 21,0 19,0 7,0-11,0-26,0-33,0-51,0-67,0-83,0-28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6.951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0,'0'5,"0"15,0 17,0 25,0 29,0 31,0 39,0 33,0 15,0-10,0-26,0-32,0-37,0-31,0-28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8.674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503 0,'-45'54,"3"1,1 2,3 1,-42 90,-6 7,85-153,0 0,0 0,0 0,0-1,0 1,0 0,-1 0,1-1,-1 1,1-1,-1 0,0 1,1-1,-1 0,0 0,0 0,0 0,0 0,-3 0,4-1,-1 0,0-1,0 1,0-1,0 0,1 0,-1 0,0 0,1 0,-1 0,1 0,-1 0,1-1,0 1,-1 0,1-1,0 1,0-1,0 0,0 1,-1-4,-8-13,0 0,2-1,0 0,1-1,1 1,1-1,-3-26,-6-145,9 86,8 448,-3-307,-15 139,4-108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15.43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0,'0'5490,"0"-5467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23.73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0,'0'5418,"0"-5401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29.26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0,'0'5452,"0"-9829,0 4359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32.34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38.81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0,'0'5513,"0"-5514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5:38.496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0,'2674'0,"-2651"0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52.54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3330 0,'-3307'0,"3284"0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8:57.38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0,'3546'0,"-3522"0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9:00.68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1,'3193'0,"-3160"0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9:01.87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9:14.83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1,'3435'0,"-3501"0,61 0,41 0,-2672 0,2592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9:27.72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569 248,'394'12,"-307"-4,-1 4,125 33,-77-5,229 101,-341-133,0-1,0-1,1-1,0-1,0-2,0 0,1-1,39-4,-33 2,0 0,0 3,0 0,44 9,-18 5,1-4,1-2,0-2,78-1,-34-6,-42 1,0-2,1-4,74-13,-123 14,0 0,-1-1,1 0,-1-1,0-1,0 0,0 0,-1-1,0 0,0-1,-1 0,0 0,0-1,10-15,-14 19,0-1,0 1,1 1,-1-1,1 1,0 0,0 0,1 1,-1 0,1 0,-1 0,1 1,0 0,0 0,12-1,8 1,1 0,49 5,-31-1,-34-2,0 0,1 1,-1 0,0 1,0 1,0 0,13 5,-20-6,0 1,-1 0,1 0,0 1,-1-1,0 1,0 0,0 0,0 0,-1 1,0-1,1 1,-2 0,1 0,0 0,-1 0,3 10,16 55,-3 0,-3 2,-3-1,4 139,-15-208,-1-1,1 1,-1 0,0-1,0 1,0-1,0 1,0-1,0 1,0 0,-1-1,1 1,0-1,-1 1,0-1,1 1,-1-1,0 0,1 1,-1-1,0 0,0 1,0-1,0 0,-1 0,1 0,-1 1,-1-2,0 0,0-1,0 1,0-1,0 1,0-1,0 0,1 0,-1-1,0 1,1 0,-1-1,1 0,-4-2,-67-46,2-4,2-2,-98-104,146 140,0 0,-1 2,-1 1,-1 0,-1 2,-31-15,-167-61,147 63,34 13,0 2,-2 2,-76-9,-131 5,179 12,12-2,-111-24,117 16,-1 4,-91-5,88 14,1 3,-104 19,-73 7,106-15,-1-5,-153-10,102-1,175 1,0 1,0 0,0 1,0-1,-1 1,1 0,0 1,0-1,1 1,-1 0,0 0,0 0,1 1,-8 5,7-3,0 0,1 0,0 1,0-1,1 1,0 0,0 0,0 1,0-1,1 0,-1 8,-37 151,28-103,-3 0,-24 58,-160 371,121-277,54-144,13-36,-13 65,24-97,-1 0,1 1,0-1,0 0,0 0,0 0,0 1,0-1,1 0,-1 0,1 0,0 0,-1 0,1 0,0 0,0 0,0 0,1 0,-1 0,0-1,1 1,1 2,1-1,0-1,-1 0,1 0,0 0,0 0,0 0,0-1,1 1,-1-1,8 1,2-1,0 0,0-1,0 0,0-1,0 0,16-5,-19 3,-1 0,1-1,-1 0,0-1,0 0,-1-1,1 0,-1 0,-1-1,1 0,-1-1,0 0,-1 0,0-1,0 1,-1-1,0-1,0 0,7-18,-4 5,-2-1,0 0,-2 0,0 0,-2-1,0 1,-3-46,-1-4,-8-114,6 162,-2 1,0 0,-2 0,-1 0,-14-32,-55-121,67 149,1-1,1 0,1-1,-2-38,-9-42,11 80,2 1,-1-34,5 52,2 1,-1 0,2 0,-1 0,2 0,-1 0,1 0,1 1,8-17,-2 7,0 0,2 1,0 0,2 1,0 1,0 0,2 1,0 1,1 0,0 1,1 1,1 1,0 0,1 1,0 1,0 1,38-10,-13 9,0 2,1 2,0 2,0 2,60 6,-70 0,-1 1,1 2,-2 2,1 1,-1 2,-1 1,41 22,-14-2,59 44,-96-60,0 1,-2 0,0 2,-1 1,21 29,-35-43,-1 1,0 0,0 0,-1 0,0 1,-1-1,0 1,0 0,-1 0,0 0,0 0,0 13,-2-17,-1 0,0 0,0 0,0 0,0 0,-1 0,1 0,-1-1,-1 1,1-1,-1 1,1-1,-1 0,0 0,-1 0,1 0,-1-1,0 1,0-1,0 0,0 0,0 0,-8 3,-31 15,-2-1,0-2,-76 19,-145 18,247-52,6-1,1 1,-1 0,1 0,-1 2,1-1,-12 7,21-8,-1-1,0 0,1 1,0 0,-1 0,1 0,0 0,1 1,-1-1,1 1,-1-1,1 1,0 0,0 0,1 0,-1 0,1 0,0 1,0-1,0 0,0 6,2 59,0-52,-1 0,0 0,-4 27,1-27,-2 5,1 0,1 1,1-1,1 35,1-52,1 0,0 1,0-1,0 0,1 0,-1 0,1 0,0 0,1 0,-1 0,1-1,0 1,0-1,0 0,1 0,-1 0,1 0,0 0,0-1,1 0,-1 0,1 0,-1 0,8 2,15 4,1-1,0-1,46 5,20 5,77 21,1-7,1-9,184 2,394-27,-709 1,0-2,52-12,-33 5,-37 7,0-1,-1-1,1-2,-1 0,42-21,-58 25,0 0,-1 0,1 0,-1-1,0 1,0-2,-1 1,0-1,0 1,0-1,0-1,-1 1,0-1,0 1,-1-1,0 0,0-1,-1 1,0 0,0-1,-1 1,2-14,-4 16,1 0,-1 0,0 1,0-1,0 0,0 1,-1-1,0 1,0-1,0 1,-1 0,1 0,-1 0,0 0,0 1,0-1,-1 1,1-1,-1 1,-4-2,-10-7,0 1,0 1,-26-11,17 9,-7-5,-2 2,0 1,-1 1,0 2,-1 2,-70-8,-472 13,308 9,-398-5,663-1,0 2,0-1,0 1,0 0,0 0,0 1,0 0,1 0,-1 1,0 0,1 0,0 0,0 1,-9 7,2 1,0 1,1 1,1 0,-14 22,18-25,-13 16,-2 0,0-2,-1-1,-2-1,0-1,-1-1,-2-1,-50 27,77-46,-38 21,2 1,0 2,-40 37,67-53,0 1,1 1,0 0,1 0,0 1,-7 15,11-20,1 1,0 0,1 0,-1 0,1 0,1 0,0 0,0 0,1 1,0-1,1 13,0-16,1-1,0 0,-1 1,1-1,0 0,1 0,-1 0,1-1,0 1,0-1,0 1,0-1,0 0,1 0,0 0,-1-1,9 5,10 5,0-1,25 8,-29-11,28 6,1-1,0-2,0-2,91 4,-89-9,664 31,8-38,-241 0,-428 2,0-2,80-14,-80 9,-40 7,0 0,0-1,-1 0,1-1,-1 0,0-1,0 0,0-1,0 0,-1 0,0-1,0-1,16-13,-19 13,21-19,34-44,-54 60,-1 0,0-1,0 0,-2 0,1-1,-1 0,-1 0,5-18,-4-4,-5 26,1 0,0 1,1-1,-1 0,2 1,-1-1,1 1,0 0,0 0,6-8,-9 15,0-1,0 1,1-1,-1 1,0 0,1-1,-1 1,0 0,1-1,-1 1,0 0,1 0,-1-1,1 1,-1 0,1 0,-1 0,0 0,1 0,-1 0,1-1,-1 1,1 0,-1 0,1 0,-1 0,1 1,-1-1,1 0,-1 0,0 0,2 1,10 13,3 29,-14-41,11 46,-2 1,-2 0,2 64,-9 156,-3-170,3 71,-5 152,-3-256,-20 80,15-93,2 1,-4 99,14-129,1-7,-1 0,-1 1,0-1,-1 0,-1-1,-1 1,-5 16,-2 0,1 0,2 0,1 1,-4 59,9 138,0 4,-3-197,-11 45,2-13,13-62,0 0,-1 0,0 0,0-1,-1 1,0 0,-1-1,1 0,-1 1,0-1,-1-1,0 1,0-1,-1 0,1 0,-1 0,0-1,-1 0,0 0,-11 6,-30 17,15-6,-1-2,-1-1,-1-2,-1-1,0-2,-57 13,-184 40,276-67,-95 18,-187 8,-1076-28,1350 3,-1-1,1-1,0 0,0 0,0-1,0 0,0-1,0 0,1-1,-1 0,1 0,-10-7,8 5,1 1,-1 0,0 1,-1 0,1 1,-1 0,1 1,-15-2,-99 1,82 4,-49 0,-68-1,156 0,0 0,-1-1,1 0,0 0,0 0,-1 0,1 0,0-1,0 0,1 0,-1 0,0 0,1-1,-1 1,1-1,0 0,-1 0,1 0,1 0,-1-1,0 1,1-1,-2-4,-2-6,0-1,2 0,-1 1,2-2,-2-17,-4-18,-9-39,4-1,-2-118,17-189,2 158,-3 201,-1-122,36-299,-26 402,-5 26,1 0,2 0,13-37,-17 60,1 0,1 0,-1 0,1 1,1-1,-1 1,2 1,-1-1,1 1,0 0,0 0,1 1,0 0,16-9,24-9,1 3,88-26,112-14,-104 27,-138 32,223-49,-181 43,0 2,89 1,299 8,11 0,-346 5,127 28,-127-19,-14 3,100 34,-162-46,-16-4,0 1,0 0,0 1,0 0,-1 0,0 1,0 0,-1 1,0 0,0 0,-1 1,0 0,-1 0,8 13,-5-8,1 0,0 0,2-1,-1-1,19 15,16-3,-41-23,1 2,-1-1,1 0,-1 1,0 0,0 0,0 1,-1-1,5 5,-9-7,1-1,-1 1,1-1,-1 1,1-1,-1 1,1 0,-1-1,0 1,0 0,1-1,-1 1,0 0,0-1,0 1,0 0,0-1,1 1,-1 0,-1-1,1 1,0 0,0 0,0-1,0 1,0 0,-1-1,1 1,0 0,0-1,-1 1,1-1,-1 1,1 0,0-1,-1 1,1-1,-1 1,1-1,-1 1,0-1,0 1,-33 14,27-12,-59 21,-1-3,-2-3,1-3,-128 11,-434-21,323-9,-705 5,1001-2,0 1,0 1,0 0,0 1,-17 4,25-5,0 0,0 1,0-1,0 1,0-1,0 1,1 0,-1 0,1 1,-1-1,1 0,0 1,0-1,0 1,0 0,0 0,1 0,-1 0,1 0,0 0,0 0,0 0,-1 4,0 1,1-1,0 1,0 0,0-1,1 1,0 0,1 0,-1-1,2 1,-1-1,1 1,0-1,5 13,-4-16,0 1,0-1,1 0,-1 0,1 0,0 0,0-1,0 0,0 0,1 0,-1 0,1 0,0-1,0 0,0 0,0 0,0-1,0 0,0 0,11 1,77 5,163-8,-68-2,444 37,114 0,-715-33,-1 2,52 11,14 1,-381-15,142-12,-153-32,-141-51,393 85,-575-159,485 129,91 31,0 2,-1 2,0 1,1 3,-67 6,4-1,69-5,24-1,-1 2,1 0,-1 1,-19 3,29-3,1 0,0 0,0 0,0 0,0 1,0-1,0 1,0 0,1 0,-1 0,1 0,-1 0,1 0,0 1,-1-1,1 1,1 0,-1-1,0 1,1 0,-1 0,1 0,-1 4,-4 19,2 0,1 1,1-1,2 1,0-1,5 29,-1 11,-4-49,0 1,1-1,0 1,7 28,-6-40,0 0,0 0,1 0,0-1,0 1,0-1,0 0,1 0,0 0,0 0,0-1,1 1,-1-1,8 5,2-1,0 0,0-1,1-1,0 0,0 0,0-2,1 0,22 3,136 5,-140-11,959 1,-468-8,-442 6,0 3,91 16,-125-13,79 0,-15-1,-27 10,-63-9,45 4,-61-9,0 0,0 0,-1 0,1 1,0 0,-1 0,1 0,-1 1,0 0,0 0,0 1,0 0,0 0,-1 0,0 1,0-1,0 1,0 1,6 8,-7-9,6 5,-1 1,0 0,0 1,-1 0,12 25,-19-34,0 0,0-1,0 1,0 0,-1 1,1-1,-1 0,0 0,0 0,0 0,-1 0,1 0,-1 0,1 0,-1 0,0 0,0 0,-1 0,1 0,0-1,-1 1,0-1,1 1,-1-1,0 1,0-1,-1 0,1 0,0 0,-1 0,1 0,-1-1,0 1,-2 1,-23 10,-1 0,0-2,0-1,-1-1,-46 7,8-1,-604 152,570-146,-1-5,-147 3,-212-20,196-4,-528 6,943 6,0 8,256 57,261 58,-533-105,68 3,34 8,-172-20,-43-10,1 0,0-2,34 3,495-5,-266-4,-277 1,0 1,1 1,-1 0,0 0,0 0,0 1,0-1,-1 2,9 3,-11-4,-1 0,1 1,0 0,-1 0,0 0,0 0,0 0,0 1,0-1,-1 1,1 0,-1 0,0 0,0 0,2 8,4 21,-1 1,-2 0,-2-1,-1 2,-1-1,-2 0,-7 43,7-62,-1-1,-1 0,-1 0,0 0,0 0,-1-1,-13 23,14-29,-1 0,0 0,-1 0,1-1,-1 1,-1-2,1 1,-1-1,0 0,0 0,-1 0,1-1,-17 6,0-3,0 0,-1-1,1-2,-1 0,-26-1,-131-6,77 0,22 2,45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9:40.68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3290 4344,'-3'-133,"-6"1,-35-183,-7 17,14-3,2-330,35 503,3 46,-5 0,-3 0,-24-133,6 115,4 0,5-1,-2-180,16 216,7-129,-4 165,1 1,1-1,2 1,17-46,-14 50,123-323,-96 220,17-49,-43 143,7-14,-18 47,0 0,0 0,0 0,0-1,1 1,-1 0,0 0,0 0,0 0,0 0,0 0,1 0,-1 0,0 0,0 0,0 0,0 0,1 0,-1 0,0 0,0 0,0 0,0 0,0 0,1 0,-1 1,0-1,0 0,0 0,0 0,0 0,1 0,-1 0,0 0,0 0,0 1,0-1,0 0,0 0,0 0,0 0,0 0,0 1,1-1,-1 0,0 0,0 0,0 0,0 1,0-1,0 0,0 0,0 0,0 0,0 0,0 1,-1-1,1 0,0 0,0 0,0 0,0 0,0 1,0-1,0 0,0 0,0 0,0 0,-1 1,6 44,-2 1,-5 63,0-25,-1 2773,4-1781,-1-1068,0-1,0 1,-1-1,0 1,0-1,-4 12,4-16,-1-1,1 1,0-1,-1 0,0 1,1-1,-1 0,0 0,0 0,0-1,-1 1,1 0,0-1,-1 1,1-1,-1 0,1 0,-1 0,1 0,-1 0,-3 0,-30 4,-1-1,1-2,0-2,-56-6,9 2,-176 4,-82-4,310 0,1-1,0-2,-36-13,40 12,-2 0,1 1,-1 2,-38-3,-196 10,-85-3,329-2,-1 0,0-2,1 0,0-1,0-1,-23-13,17 9,0 1,-36-10,6 11,0 2,-1 3,0 2,-69 7,-5-2,74-3,0 3,-82 15,111-14,13-2,1 0,0 1,0 0,0 1,0 0,-16 9,18-7,0 0,-1-1,0 0,0-1,0 0,0-1,-1 0,-20 2,26-5,-1 0,0 0,1-1,-1 0,0 0,1-1,0 0,-1 0,1-1,0 1,0-1,0-1,0 1,1-1,-1 0,-7-8,6 5,1 1,0-2,0 1,1-1,-1 0,2 0,-1 0,1-1,1 1,0-1,0 0,0 0,1 0,-1-14,0-13,2 1,4-56,1 18,0-1947,-7 1054,0 785,7-198,-3 352,2-1,1 1,2 1,13-45,-15 61,0 0,1 0,0 0,1 1,0-1,0 2,1-1,0 1,0 0,1 0,0 1,0 0,1 0,15-8,-1 4,1 2,0 1,0 1,0 1,1 1,0 1,0 1,29 1,84-14,-48 4,1 3,179 8,-137 3,-49-2,513-20,-399 5,217 13,-189 5,-144-5,-41 0,0 2,0 1,47 8,-78-7,1 0,-1 0,0 1,0 0,0 1,0 0,-1 1,0 0,1 0,-2 1,1 0,-1 1,0 0,0 0,-1 1,0 0,0 0,-1 0,0 1,0 0,-1 1,0-1,-1 1,0-1,-1 1,0 1,0-1,-1 0,1 17,0 6,-1-1,-7 61,5-89,-2 0,1-1,0 1,-1-1,1 1,-1-1,0 1,-1-1,1 0,0 0,-1 0,1-1,-1 1,0-1,0 1,0-1,0 0,-1 0,1 0,-1 0,1-1,-1 1,-4 0,-15 5,1 0,-42 4,28-4,-72 11,-197 10,-116-26,248-4,-1333-1,1499 3,0 0,0 1,0 0,1 0,-1 0,0 1,0 0,1 0,-1 1,1-1,0 1,0 1,0-1,-10 9,9-5,0 0,1 1,0-1,0 1,0 1,1-1,1 1,-1 0,-5 17,1-4,-1 0,-21 32,23-42,0 1,0 1,2-1,-1 1,2 0,0 1,1-1,0 1,-2 19,6-31,-5 112,6-102,0 1,0 0,1-1,1 1,0-1,7 18,-8-28,0 1,0-1,0 1,1-1,-1 0,1 0,0 0,0 0,0 0,0-1,1 1,-1-1,1 0,-1 0,1-1,0 1,0 0,0-1,0 0,0 0,5 0,11 2,0-2,0 0,24-2,-14 0,1492-5,-1387 6,-111 2,0 2,-1 0,1 2,-1 1,-1 0,0 2,31 16,-50-24,63 33,-39-19,46 18,-43-23,-13-5,-1 1,-1 0,28 16,-13-3,15 9,48 38,-84-59,1-1,0-1,0 0,1 0,-1-1,1 0,0-1,22 4,-19-5,0 2,0 0,-1 0,20 10,-29-12,1 1,0 1,-1-1,0 0,0 1,0 0,0 0,-1 0,1 0,-1 1,0-1,0 1,-1 0,1 0,2 9,-1-3,-1-1,-1 1,0 0,0-1,-1 1,0 0,-1 0,0 0,0 0,-2 0,-3 18,3-22,0-1,-1 0,0 0,0 0,0 0,0 0,-1-1,0 1,0-1,-1 0,1-1,-1 1,0-1,0 0,-1 0,1 0,-1-1,0 0,0 0,-8 3,-17 4,-1-2,1-1,-1-1,-55 2,-136-8,141-2,71 1,-3 2,0-2,0 0,1 0,-1-1,-19-6,29 7,1-1,-1 1,1-1,0 0,-1 0,1 0,0 0,0-1,0 1,1-1,-1 0,1 0,-1 0,1 0,0 0,0-1,0 1,0-1,1 1,0-1,0 1,0-1,0 0,-1-5,0-15,0 1,1-1,1 0,2 1,0-1,2 1,0-1,2 1,14-39,9-8,66-112,-14 30,-69 125,2 1,24-35,-34 55,1 0,-1 1,1-1,0 1,0 0,1 0,-1 1,1-1,0 1,1 0,-1 1,1 0,-1 0,1 0,9-2,-13 5,1-1,-1 1,1 0,-1 0,1 1,-1-1,1 1,-1-1,0 1,1 0,-1 0,0 1,0-1,0 1,6 3,-3 0,0-1,-1 2,1-1,-1 0,0 1,0 0,3 7,1 3,0-1,-1 2,-1-1,-1 1,7 27,-2 25,-4 0,-2 1,-7 114,0-141,3-36,-1 1,-1-1,0 0,0 1,0-1,-1 0,0 0,-3 8,3-12,0-1,0 1,0 0,0-1,-1 1,1-1,-1 1,0-1,1 0,-1 0,0-1,0 1,0 0,-1-1,1 0,0 0,0 0,-1 0,1 0,-5 0,-41 5,-1-1,1-2,-57-5,-153-26,-369-65,507 72,-210-66,267 69,-2 2,0 3,0 4,-1 2,-87 2,141 6,-8-2,0 2,1 0,-38 8,51-7,0 1,0-1,0 1,1 0,-1 1,1 0,0 0,0 0,0 0,0 1,1 0,-1 1,2-1,-9 11,-4 11,1 1,1 1,-20 55,-23 101,25-71,31-109,0 0,1 0,-1 1,1-1,1 1,-1-1,1 1,0 0,1 8,0-11,0 0,0 0,0 0,1 0,-1 0,1 0,-1-1,1 1,0-1,0 1,0-1,1 0,-1 1,0-1,1-1,0 1,-1 0,6 2,36 16,1-2,1-3,1-1,0-2,92 11,73-5,340-14,-280-8,425 4,-678-1,1 2,-1 0,1 1,33 8,-48-8,0-1,-1 1,0-1,1 1,-1 0,0 1,0-1,0 1,0 0,0 0,-1 0,0 1,1-1,-1 1,0-1,-1 1,1 0,-1 0,1 1,-1-1,0 0,-1 1,1-1,-1 1,1 5,1 11,1-1,1 0,1-1,11 29,-12-39,-1 1,0 0,-1 0,0 0,2 15,-5-22,0 0,0-1,0 1,0 0,0-1,-1 1,1 0,-1-1,0 1,1-1,-1 1,-1-1,1 1,0-1,-1 1,1-1,-1 0,1 0,-1 0,0 0,0 0,0 0,0-1,0 1,-1-1,-2 3,-23 9,0 0,0-1,-2-2,1-1,-1-1,0-2,-33 3,-224 4,172-12,-587 28,623-25,0 3,-143 32,169-28,33-9,1 2,0 0,1 1,-1 1,-20 10,34-14,1 1,0 0,-1 0,1 0,0 0,0 1,1-1,-1 1,1 0,0 0,0 0,0 1,1-1,-1 1,1-1,0 1,0 0,1 0,-1 0,1 0,0 0,1 0,-1 0,1 8,0-9,1 0,-1 1,1-1,0 0,0 1,0-1,1 0,-1 0,1 0,0 0,0 0,0-1,1 1,-1-1,1 1,0-1,0 0,0 0,1 0,-1 0,1-1,-1 1,1-1,0 0,0 0,0 0,0-1,0 0,8 2,12 3,0-2,0 0,0-2,26 0,-47-2,151-1,272-36,149-64,-414 70,13-4,-2-8,181-69,-313 99,-28 10,0-1,0 0,20-11,-29 13,0 0,0-1,0 1,0 0,0-1,0 0,0 0,-1 0,0 0,0 0,1 0,-2-1,1 1,0-1,-1 1,2-7,1-17,-1-1,-1 1,-1-1,-2 1,0-1,-7-28,-9-1,15 53,1 1,-1 0,1-1,-1 1,0 0,0 0,-1 0,1 0,-1 0,1 0,-1 1,-4-4,7 6,0 0,-1 0,1 1,0-1,0 0,-1 0,1 0,0 0,0 0,0 0,-1 1,1-1,0 0,0 0,0 0,-1 0,1 1,0-1,0 0,0 0,0 1,0-1,-1 0,1 0,0 1,0-1,0 0,0 0,0 1,0-1,0 0,0 0,0 1,0-1,0 0,0 0,0 1,0-1,0 0,0 0,0 1,1-1,-1 0,0 0,0 1,0-1,0 0,0 0,1 0,-1 1,0-1,11 52,26 77,-9-41,115 501,-47-177,-78-347,-10-40,-1-1,0 1,-2 1,-1-1,-2 1,0 43,-2-66,-1 0,0 0,0 0,0 0,0 0,-1 0,1-1,-1 1,0 0,0-1,0 1,0-1,0 1,-1-1,1 0,0 0,-1 0,0-1,1 1,-1 0,0-1,0 0,0 0,0 0,0 0,0 0,0 0,-1-1,-5 1,-12 1,-1-1,0-1,-31-4,21 2,-560-2,44 1,459-5,1-3,-138-36,-101-3,209 36,80 10,12 1,-44-9,64 11,-1-1,1 0,0-1,0 1,0-1,0 0,1-1,-1 1,1-1,0 0,-9-9,5 3,0 1,-1 1,0-1,0 2,-1-1,0 2,0-1,-1 1,0 1,0 0,0 1,0 0,-19-3,15 3,-28-7,1-3,-48-21,81 29,0-1,0 0,1 0,0 0,0-2,1 1,0-1,1 0,0 0,0-1,1 0,0 0,-9-22,4 1,0 0,2 0,-9-57,6 31,-2 0,-34-90,38 126,0-1,-2 2,-21-29,0-1,32 49,0 0,0 0,1 0,-1 0,0 0,0 0,1 0,-1 0,1 0,-1 0,1 0,-1-1,1 1,0 0,0 0,-1 0,1-1,0 1,0 0,0 0,0-1,1 1,-1 0,0 0,0 0,1-1,-1 1,1 0,-1 0,1 0,-1 0,1 0,0 0,-1 0,1 0,0 0,0 0,0 0,0 0,0 1,0-1,0 0,0 1,0-1,2 0,4-1,1 0,0 0,-1 1,1 0,0 1,14 0,48 7,0 2,135 38,-109-23,131 32,512 104,-572-128,-141-25,-1 1,0 1,0 1,31 18,-16-7,69 25,-67-30,67 37,-91-44,-1 0,1-1,1-1,0 0,0-2,0 0,0-1,1-1,-1 0,1-2,0 0,37-5,-50 3,-1 0,1-1,-1 0,0-1,0 1,1-1,-1 0,-1-1,1 1,8-7,51-52,-33 29,-18 21,36-37,-48 46,1 1,-1-1,0 0,0 0,-1 0,1 0,0 0,-1 0,0 0,0-1,0 1,0 0,0-1,-1 1,1-7,-2 8,1 1,-1-1,0 0,1 1,-1-1,0 0,0 1,0-1,-1 1,1 0,0-1,-1 1,1 0,0 0,-1 0,1 0,-1 0,0 0,1 0,-1 0,0 1,1-1,-1 0,0 1,-2-1,-50-6,-18 8,-84 10,23 0,-420 30,-30 2,119-11,436-29,2 1,-1 1,0 1,-27 11,39-12,0 2,1 0,-1 1,2 0,-1 1,1 1,-23 21,-1 10,3 1,1 2,-39 67,42-63,-17 22,23-37,-29 55,52-86,0 0,0-1,0 1,1 0,-1 0,1 0,-1 0,1 0,0 0,0 0,0 0,0 0,0 0,0 0,0 0,1 0,-1 0,1 0,0 0,-1 0,1 0,0-1,0 1,0 0,0 0,0-1,1 1,-1-1,1 1,-1-1,0 0,1 1,0-1,-1 0,3 1,8 5,0-1,0 0,1-1,17 4,-10-2,39 12,0-2,117 16,-113-25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02.60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07.433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1,'3621'0,"-3598"0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18.559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1,'3874'0,"-3851"0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5:39.060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1188 0,'-1163'0,"1139"0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45.473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0,'0'4684,"0"-4661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51.064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0,'0'4790,"0"-4870,0 27,0 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2:52.219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0,'2102'0,"-2071"2,0 1,-1 2,47 12,40 7,223 6,-323-28,24 3,-1 1,47 15,26 5,156 27,-101-17,-162-35,-3 0,0 0,1 0,-1-1,0 1,1-1,-1 1,0-1,1 0,-1 0,0-1,1 1,-1-1,0 1,0-1,1 0,-1 0,0-1,0 1,3-3,5-10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03:00.812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3736 4350,'-6'-59,"6"58,-1-1,1 0,0 1,-1-1,1 1,-1-1,0 1,1-1,-1 1,0-1,0 1,0 0,0 0,0-1,0 1,-1 0,1 0,-2-2,-7-6,-3-19,0-1,2 1,1-2,2 0,0 0,2 0,-3-57,6 68,-2-1,0 1,-1 0,0 0,-2 1,0 0,-2 0,1 1,-2 0,0 0,-1 1,-25-24,33 36,0 1,0 0,0 0,-1 0,1 0,-1 0,0 1,0 0,0 0,0 1,0-1,-10-1,-68-1,58 5,-1343 0,515 1,813-1,0-2,-1-1,1-2,-70-18,65 12,-1 3,1 1,-1 2,0 2,-48 5,23-2,54 0,1 1,-29 7,36-6,-1 0,1-1,0 0,-1-1,1 0,-1-1,0 0,1 0,-1-1,1 0,-16-4,22 3,-1 0,1 0,-1 0,1 0,0-1,0 1,0-1,0 0,0 0,1 0,-1 0,1 0,0-1,-2-3,-21-58,23 56,-1-1,0 1,-1 0,0-1,-1 2,-9-15,9 16,1 0,-1 0,1 0,0 0,1-1,0 1,0-1,1 0,0 0,0 0,-1-15,1-9,4-57,1 30,-3 52,0-1,0 1,1 0,0 0,0 0,1 0,0 0,0 0,1 0,4-8,-5 11,1 1,0 0,0-1,0 1,0 0,0 1,1-1,-1 1,1-1,0 1,-1 0,1 0,0 1,0-1,1 1,-1 0,0 0,7 0,39-4,0 3,89 6,-30 1,-56-5,-12-1,1 2,-1 2,1 1,41 11,-13 6,132 59,59 53,-77-38,-115-64,1-3,1-4,108 24,-101-36,1-3,134-1,-33-3,-160-4,76 4,158 30,-164-21,1-4,0-4,129-8,-110 0,-104 2,2 0,0 0,0 0,0-1,1 0,12-4,-19 4,0 0,0 0,0 0,0 0,0 0,0 0,-1-1,1 1,0-1,-1 1,1-1,-1 0,1 1,-1-1,0 0,0 0,0 0,0 0,0 0,0 0,0-1,-1 1,1 0,-1 0,1-4,1-34,-1 0,-4-43,0 47,2 0,1 1,7-49,-3 62,-1 7,0 1,-1-1,-1 0,0 0,-2-20,0 30,0 1,0 0,0-1,-1 1,1 0,-1 0,0 0,0 0,0 0,-1 1,0-1,1 1,-1-1,0 1,0 0,-1 0,1 0,-1 1,0-1,1 1,-1 0,-7-3,-11-4,-1 1,0 2,0 0,-1 1,-42-3,-127 5,150 4,-1253 93,1031-68,-40-10,210-14,-102 9,92-3,0-5,-187-17,285 13,1 0,0 0,-1-1,1 1,0-1,0-1,1 1,-12-7,15 7,-1 0,1-1,0 1,-1 0,1-1,0 0,1 1,-1-1,0 0,1 0,-1 0,1 0,0 0,0 0,1-1,-1 1,0 0,1-5,-8-93,-11-84,3 95,-2-16,-39-126,49 209,0 1,-1 0,-1 1,-1 0,-1 1,-20-26,23 34,1 0,1 0,0-1,1 0,0 0,1-1,0 0,1 0,1 0,0 0,-1-21,5 32,0 0,0 0,0 0,0 0,0 0,1 1,-1-1,1 0,0 0,0 1,0-1,0 1,0 0,0 0,1 0,-1 0,1 0,0 0,-1 0,1 1,0 0,0-1,3 0,11-5,1 1,28-6,-46 12,84-13,1 3,0 4,128 7,227 40,-384-34,141 34,-138-26,115 14,-103-24,-1 3,0 4,0 2,-2 4,0 2,87 39,-113-38,142 59,-161-72,0-1,1-1,0-2,1 0,-1-1,30-1,116-3,83-2,-190-4,-1-2,0-4,85-27,-31-3,-103 38,-1-1,0-1,0 0,-1 0,0-1,18-17,-29 25,1-1,-1 1,1 0,-1-1,0 1,1 0,-1-1,1 1,-1-1,0 1,0-1,1 1,-1 0,0-1,0 1,1-1,-1 1,0-1,0 1,0-1,0 0,0 1,0-1,0 1,0-1,0 1,0-1,0 1,0-1,0 1,0-1,-1 1,1-1,0 1,0-1,-1 1,1-1,0 1,0-1,-1 1,1 0,-1-1,1 1,0-1,-1 1,0-1,-29-6,-27 7,1 3,-1 3,1 1,-75 22,56-13,-1370 331,1302-302,93-27,0-3,-1-1,-1-3,-97 8,37-18,-145 8,237-6,11-2,0 0,-1 0,1-1,0 0,-11-2,17 2,1-1,-1 0,0 0,1 0,-1 0,1 0,0 0,-1-1,1 1,0-1,0 1,0-1,0 0,0 0,0 0,1 0,-1 0,1 0,-1-1,1 1,0 0,-2-5,-2-9,0 0,1-1,1 0,1 1,-1-27,6-93,0 67,2-84,-4-299,-2 436,-1-1,-1 1,-1 0,0 0,-1 0,0 1,-1 0,-1 0,-1 0,0 1,-1 0,0 0,-1 1,0 1,-23-21,8 6,2 0,-33-50,-3-3,-32-45,63 82,-2 2,-2 1,-37-36,55 63,1 1,1-2,-20-27,27 34,1-1,1 0,-1 0,1 0,1 0,-1 0,1 0,1-1,0 1,-1-13,3-1,1-1,0 0,2 1,1-1,9-26,-6 21,-1-1,5-42,-9 38,1 1,12-44,-13 66,0 0,0 0,1 0,0 0,1 1,0 0,0 0,1 0,0 1,1-1,11-10,-12 15,1 0,-1 0,1 1,0 0,0 0,0 0,0 1,0 0,0 1,14-2,79 1,-66 2,2804 3,-2823-4,0 0,1-2,-1 0,0-1,29-11,3-1,-45 16,0-1,1 0,-1 1,0 0,1-1,-1 1,0 0,1 0,-1 0,0 0,1 1,-1-1,0 1,1-1,-1 1,0 0,0 0,0 0,0 0,0 0,0 0,3 3,-1 0,-1 0,0-1,0 1,-1 0,1 1,-1-1,0 0,0 1,0-1,1 8,2 10,-1 1,-1-1,0 38,-3-57,-4 436,0-404,-1 1,-13 46,9-48,2 0,-4 60,-5 49,6-77,9-60,0 0,0 0,-1 0,1 0,-1 0,-1 0,1-1,-1 1,0-1,0 0,-1 0,1 0,-1 0,0-1,-1 1,1-1,-1 0,0 0,0-1,0 1,-9 3,-6 2,-1-1,0-1,0-1,-36 5,20-4,-81 12,-174 5,241-21,-327 2,336-1,1 2,-67 19,-45 8,19-23,-168-8,165-4,134 3,-1-1,0 0,0-1,1 1,-1 0,0-1,0 0,1 0,-1 0,1-1,-1 1,1-1,0 0,-1 0,1 0,0 0,0 0,0-1,1 1,-1-1,1 0,-1 0,1 0,0 0,0 0,0-1,0 1,1 0,-1-1,0-4,-19-48,3-1,2-1,2 0,-5-68,-29-114,40 215,5 16,0 0,1-1,-1 1,2-1,-1 1,1-12,1 18,0 0,1 1,-1-1,1 0,0 0,0 1,0-1,0 1,0-1,1 1,-1-1,1 1,0 0,-1 0,1-1,0 1,0 1,0-1,1 0,-1 0,0 1,1-1,-1 1,1 0,-1 0,4-1,25-9,0 2,0 1,0 1,47-3,137-1,-176 11,672 2,-458 24,-153-12,135 0,-138-15,-86 4,-18 6,-30 11,30-16,-100 52,-958 469,915-465,-204 54,-165 5,383-90,-221 37,350-65,0 0,0 0,0-1,0 0,-1 0,-10-3,16 3,0-1,0 0,1 0,-1 0,0 0,1 0,-1 0,0 0,1 0,0-1,-1 1,1 0,0-1,0 0,-1 1,1-1,0 0,1 1,-1-1,0 0,0 0,1 0,-1 0,1 1,0-1,0 0,-1-4,-1-34,1 0,2-1,1 1,3 0,1 0,12-39,10-22,47-108,-38 118,63-116,-95 198,1 1,1 0,-1 0,1 1,0 0,1 0,0 0,0 1,0 1,1-1,0 1,0 1,0-1,11-2,15-4,1 2,56-8,-59 11,56-7,1 4,0 3,0 4,97 12,-167-7,0 0,-1 2,0 1,0 0,0 1,-1 2,0-1,-1 2,1 0,-2 1,0 1,0 1,27 28,-41-40,-1 1,1 0,-1-1,1 1,-1 0,1 0,-1 0,0 0,0 0,0 0,0 0,-1 0,1 1,0-1,-1 0,0 0,1 1,-1-1,0 0,0 0,0 1,0-1,-1 0,1 1,-1-1,1 0,-1 0,0 0,0 0,0 1,0-1,0 0,0-1,-1 1,1 0,-1 0,1 0,-1-1,-2 3,-5 4,-1-1,0 0,-1-1,0 0,1 0,-17 5,-9 2,-1-1,-1-2,1-2,-1-1,-1-3,-47 1,34-5,0-2,0-3,1-2,-60-16,111 23,-1 0,1 0,-1 0,1 0,-1 0,0 0,1 0,-1 0,1 0,-1 0,1 0,-1 0,1 0,-1-1,1 1,-1 0,1 0,-1-1,1 1,-1 0,1-1,0 1,-1 0,1-1,-1 1,1-1,0 1,-1-1,1 1,0 0,-1-2,20-2,37 1,-2 2,126 5,-175-4,0 1,1 0,-1 0,0 0,0 1,0-1,0 1,0 0,0 1,5 3,1 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02.855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1,'0'5431,"0"-5407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12.834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1,'0'5434,"0"-5413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24.805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3565 1,'-3544'0,"3523"0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31.197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1,'3433'0,"-5766"0,2304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32.340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1,'1868'0,"-1843"0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45.686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0,'11'0,"684"21,-219-13,-281-10,863 2,-993 3,120 22,-120-14,118 6,-110-16,-20 1,0-2,0-3,55-10,-106 12,0 1,0-1,1 0,-1 1,0-1,1 1,-1 0,0 0,1 0,-1 0,0 0,1 1,-1-1,0 1,1-1,-1 1,0 0,0 0,0 0,0 0,0 0,0 1,0-1,0 0,0 1,0 0,-1-1,1 1,-1 0,1 0,-1 0,0 0,0 0,0 0,0 0,0 0,0 0,0 1,-1-1,1 0,-1 1,0-1,1 4,0 22,-1 0,-1 1,-1-1,-1 0,-2 0,-10 34,6-22,1 1,-3 47,10-76,-1 0,0 0,-1-1,-1 1,0-1,-8 17,-10 30,20-53,0-1,0 1,-1 0,0-1,1 1,-2-1,1 0,0 0,-1 0,0-1,0 1,0-1,0 0,-1 0,1 0,-1-1,0 1,0-1,-9 2,-11 4,-1-1,-44 6,39-8,-197 25,19-4,16 0,-209 2,-198-27,274-4,287 1,-57-10,-29-2,104 15,0-2,0-1,0 0,1-2,-1 0,1-1,-23-9,-81-37,73 30,0 3,-1 2,-91-16,67 15,74 17,0 0,0-1,0 1,0-1,0 0,0 1,0-1,0 0,0 0,0 0,1-1,-1 1,-2-3,3 4,1-1,0 1,0-1,-1 0,1 1,0-1,0 0,0 1,0-1,0 0,-1 1,1-1,0 1,1-1,-1 0,0 1,0-1,0 0,0 1,0-1,1 0,-1 1,0-1,0 1,1-1,-1 0,1 0,3-3,0 0,0 0,1 1,-1-1,1 1,0 0,-1 0,11-3,37-15,0 2,2 3,0 2,94-11,231-2,-358 26,489-2,-62 2,-405-2,0-3,-1-1,67-21,-7 2,-57 19,1 2,0 1,0 3,48 5,16 0,-94-5,-1 1,1 0,-1 1,0 1,1 1,-1 0,0 1,-1 0,1 2,-1-1,0 2,0 0,-1 0,0 2,20 15,-8-3,-15-12,0 0,0-1,0-1,1 0,0 0,18 7,-21-11,0-1,-1 1,1 1,-1-1,1 1,-1 0,-1 1,1 0,-1 0,1 0,-1 1,-1 0,1 0,-1 0,0 1,-1-1,1 1,5 14,-2-3,53 143,-53-136,-2 1,-1-1,-1 1,1 45,-5-51,-1-6,1 0,0 0,1 0,0 0,2-1,-1 1,2-1,0 1,6 14,-3-13,-1 0,-1 0,5 25,-8-34,-1 0,0 0,-1 0,1 0,-1 1,0-1,-1 0,1 0,-1 0,-1 0,1 0,-4 8,3-11,0 0,0-1,0 1,0-1,0 0,-1 0,1 0,-1 0,0 0,0 0,1-1,-1 1,0-1,0 0,0 0,-1 0,1 0,0 0,-4 0,-70 2,45-3,-53 7,-97 20,106-14,-119 21,37-4,-1-7,-168 2,-437-28,323-35,413 34,-1-2,2-1,-1-1,1-2,0 0,1-2,1-1,0-1,0-1,1-1,-26-24,35 30,-1 0,1 0,-1 2,-1 0,1 1,-1 1,-1 0,1 1,-1 1,0 1,0 0,0 1,0 1,-33 3,496-25,-360 22,505 2,-550 3,0 2,0 2,44 14,27 5,336 60,-341-59,-75-19,0 0,52 6,40-9,50 6,-72-2,0-4,107-9,-51 1,-139 2,0 0,1-1,-1-1,25-6,-36 6,0-1,0 0,-1 0,1 0,-1-1,0 1,0-2,0 1,-1-1,0 0,1 0,-2 0,1-1,4-6,1-2,-5 6,0 0,1 1,0-1,0 1,11-9,-15 14,0 1,0 0,-1 0,1 0,0 0,0 0,0 1,0-1,0 0,0 1,0 0,0-1,0 1,0 0,1 0,-1 0,0 0,0 1,0-1,0 0,0 1,0 0,0-1,0 1,0 0,0 0,0 0,-1 0,1 0,2 3,6 5,0 0,-1 1,0 0,-1 0,0 1,-1 0,0 0,-1 1,6 14,0 3,-2 0,12 56,-16-41,-1 1,-3 0,-6 76,0-11,3-104,0 0,0 1,0-1,-1 0,0 1,0-1,-1 0,1 0,-1-1,-1 1,1-1,-1 1,0-1,0 0,0-1,-1 1,0-1,0 0,0 0,0 0,-1 0,-6 2,-16 9,-1-1,0-2,-38 11,61-21,-107 29,-1-4,-2-5,0-6,-1-4,-140-5,108-6,-492-6,353-25,85 5,163 20,-65-18,-13-2,81 19,-27-3,-98-3,21 10,-136 6,271-4,0 1,0-1,0 2,0-1,0 0,1 1,-1 0,0 1,1-1,0 1,-1 0,1 0,0 1,0-1,-6 7,6-3,0 0,0 1,0-1,1 1,0 0,1 0,0 0,0 0,0 1,-1 10,0 1,0 0,2 0,0 1,1-1,3 37,0-46,0 1,0-1,1 0,0 0,1 0,1 0,0 0,0-1,1 0,0 0,14 16,-18-23,98 120,-100-123,0 0,0 0,0 0,0 0,0-1,0 1,0 0,0 0,0 0,0 0,0 0,0 0,0 0,1 0,-1 0,0-1,0 1,0 0,0 0,0 0,0 0,0 0,1 0,-1 0,0 0,0 0,0 0,0 0,0 0,0 0,1 0,-1 0,0 0,0 0,0 0,0 0,0 0,0 0,1 0,-1 0,0 0,0 0,0 0,0 1,0-1,0 0,0 0,1 0,-1 0,0 0,0 0,0 0,0 1,-2-25,-9-32,-79-287,37 139,-18-87,70 283,-1 0,1-1,0 1,1-1,0 1,1-1,1-10,-1 18,-1-1,1 0,-1 0,1 1,0-1,0 0,0 1,0-1,0 1,0-1,0 1,0 0,1-1,-1 1,0 0,1 0,-1 0,1 0,-1 0,1 0,0 0,0 1,-1-1,1 1,0-1,0 1,-1-1,1 1,0 0,0 0,0 0,0 0,-1 0,1 1,0-1,0 0,-1 1,1-1,2 2,1-1,0 1,0 0,0 0,-1 0,1 0,-1 1,1 0,-1 0,0 0,0 0,0 0,-1 1,6 6,-3-1,-1-1,0 1,0 0,0 0,-1 0,3 14,1 10,-1-1,-2 1,1 37,-7 131,-2-135,11 126,-1-158,2 0,1 0,2-1,0 0,3-1,32 54,-44-82,-1-1,1 1,0 0,0-1,0 0,0 0,1 0,-1 0,1-1,-1 1,1-1,0 0,0 0,0 0,1 0,7 1,6 1,-1-1,1-1,19-1,6 2,662 13,-454-18,842 2,-1045-3,1-1,-1-3,0-1,0-3,-1-2,0-2,-2-2,50-25,-84 36,0-1,-1 0,16-15,-17 14,1 0,-1 1,18-11,-23 16,0 1,1-1,-1 1,0-1,0 1,1 0,-1 1,0-1,1 1,-1 0,1 0,-1 0,1 1,4 0,-4 1,0 0,0 0,0 1,0-1,-1 1,1 0,-1 0,1 1,-1 0,0-1,0 1,-1 0,1 1,-1-1,0 1,0-1,0 1,-1 0,3 6,1 4,-1 0,0 1,-1-1,0 1,2 21,5 28,-7-47,0 1,-2-1,1 26,-3-39,0 1,-1-1,0 1,0-1,0 0,0 0,-1 1,0-1,0 0,-1-1,1 1,-1 0,0-1,0 1,-8 7,-7 5,-1-1,-1-1,0-1,-1-1,-36 17,-119 43,160-67,-20 6,-1-2,0-1,-1-2,-71 4,-158-13,119-2,-22-4,0-7,-204-45,292 49,-1 2,-103 5,100 4,-169-23,-46-12,266 30,0-1,-41-13,4 1,-67-23,12 3,60 24,36 9,1-2,0-1,0-1,-36-17,52 15,25 8,27 9,-27-2,-1 1,1 0,-1 0,0 2,0-1,-1 1,0 0,0 1,9 11,69 87,-68-80,12 23,-27-40,1-1,0 1,0-1,1 0,-1-1,2 1,-1-1,1 0,0-1,1 0,-1 0,1 0,11 5,44 9,1-3,0-3,102 10,-63-10,64 12,309 5,437-34,-560 4,-336-2,-1-1,1 0,20-6,44-6,224 12,-156 3,-145-1,-1 1,1-1,-1 0,0 1,1 0,-1 0,0 0,0 0,0 0,0 0,0 1,0 0,0 0,0 0,0 0,-1 0,1 0,-1 0,0 1,0 0,0-1,0 1,0 0,0 0,-1 0,1 0,-1 0,0 0,0 0,0 1,1 5,1 11,-1 1,0-1,-2 0,-2 27,1-17,-4 181,5-205,-1 0,-1 0,1-1,-1 1,0 0,-1-1,1 0,-1 0,0 0,0 0,0 0,-1 0,0-1,0 1,0-1,-1 0,1-1,-1 1,0-1,0 0,0 0,-10 4,-3 2,-1-1,1-1,-1-1,-1-1,-32 5,-26-1,-81 13,57-7,0-5,0-4,-116-9,81 1,46 3,44 1,-1-2,1-2,0-2,0-2,-52-13,19-5,-522-131,534 145,-89-20,-221-49,369 77,1-1,-1 1,1-1,-1-1,1 1,0-1,0-1,-11-8,12 7,-1 1,0 1,0-1,0 1,0 1,0-1,-1 2,-14-4,-79-4,90 10,0 0,0 0,1 1,-1 1,0 0,-18 6,26-6,-1 1,0 0,1 0,0 0,0 1,0-1,0 1,1 0,-1 0,1 0,0 1,0-1,0 1,1 0,0-1,-3 9,-3 11,1 0,-5 29,8-34,-22 125,26-142,-1 0,1 0,0 0,0 0,0 0,0 0,1 0,-1 0,0-1,1 1,0 0,-1 0,1 0,0-1,0 1,0 0,0-1,0 1,0 0,0-1,1 0,-1 1,0-1,1 0,-1 0,1 1,0-1,-1 0,1-1,0 1,0 0,-1 0,1-1,3 1,9 3,-1-1,1-1,26 1,-21-2,294 53,-251-43,2-2,68 0,132-9,-142-2,13 3,131-4,-242-1,0 0,0-2,33-12,23-5,217-32,-51 0,-187 44,0 4,72-1,-120 7,1 0,0-1,-1 0,1-1,-1-1,0 0,12-5,-11 3,1 1,0 1,0 0,26-3,-24 6,-1 1,1 1,-1 1,0 0,0 1,1 0,-2 1,18 7,47 12,131 11,-200-32,1 1,0 0,-1 0,1 1,11 6,-12-5,0 0,1-1,0-1,19 6,-4-6,-2-2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5:50.257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1 168,'0'-168,"0"3858,0-3668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7:25:47.189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1329 74,'-5'0,"-5"5,-12 1,-14 0,-16-2,-17 0,-11-2,-14-1,-15-1,-11-4,-9-7,-5-6,2-4,5 0,10 5,25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5:55.616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0,'0'3562,"0"-3613,0 48,0 6,0 28,0 9,0-32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2.272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86 3421,'9'-3,"0"0,0 0,1 1,-1 0,19-2,-2 1,457-68,-383 59,0 5,170 8,-100 2,-67-1,120-4,-182-3,70-17,-77 14,1 1,69-5,353 13,-454 0,0-1,1 0,-1 0,0 0,0-1,0 1,1-1,-1 1,0-1,0 0,0 0,0-1,-1 1,1-1,0 1,0-1,-1 0,1 0,-1 0,0 0,4-4,-3 0,-1 1,0-1,0 1,0-1,-1 0,0 1,0-1,0 0,-1 0,0 0,0-7,-1-15,2 3,-1 0,-2 0,0 1,-9-37,9 55,0 0,0 0,0 0,-1 1,0-1,0 1,0-1,-1 1,1 0,-1 1,0-1,-1 1,1-1,-1 1,0 1,0-1,0 1,-1-1,1 2,-1-1,1 1,-1-1,-7 0,-345-69,226 50,-233-70,343 84,-3-2,0 1,-1 2,0 0,0 2,-1 0,-49-1,-591 10,439-5,210 0,1 0,-1-2,-16-4,-44-6,75 13,-16-1,-1 0,1-2,-33-7,47 9,0-1,1 0,-1 0,1 0,0 0,-1 0,1-1,0 0,0 0,1 0,-1 0,1-1,-1 1,1-1,0 0,0 0,1 0,-1-1,1 1,-2-6,-2-14,1 0,1 0,1-1,2 0,0 1,4-39,-1 13,-2 45,1 0,-1 0,1 0,0 0,0 0,1 1,-1-1,1 0,0 1,0-1,0 1,1 0,0 0,0 0,0 0,0 0,0 1,1-1,0 1,0 0,0 0,0 0,0 1,5-3,11-4,-1 2,1 0,1 1,29-4,-8 1,291-88,-247 70,-50 19,0 1,0 2,0 2,1 1,71 6,-19-1,953-2,-1015 0,1 1,-1 1,0 1,0 1,0 2,-1 0,0 2,0 1,-1 1,-1 1,38 24,-61-35,0 0,0 0,0 0,0 0,0 0,0 0,0-1,0 1,1 0,-1-1,0 1,0-1,1 1,-1-1,0 0,1 1,-1-1,1 0,-1 0,0 0,1 0,-1 0,1-1,-1 1,0 0,1-1,-1 1,0 0,1-1,-1 0,0 1,0-1,0 0,0 0,1 1,-1-1,0 0,0 0,0 0,-1 0,1-1,0 1,0 0,-1 0,1 0,0-1,-1 1,1 0,-1 0,0-1,1-2,2-9,-1-1,-1 1,0-1,-1-18,0 20,-2-23,-2 1,-1-1,-2 1,-2 0,-14-38,2 4,7 10,11 40,-1 0,-1 0,-1 0,-12-25,15 39,0 1,0-1,0 1,0 0,-1 0,0 1,1-1,-1 1,0-1,0 1,0 0,0 1,-1-1,1 1,-9-2,-74-10,73 12,-485-10,305 14,36-4,-153 3,284 1,1 1,-1 1,-31 10,33-7,0-2,-1-1,-36 3,-69 5,-21 0,79-11,-123-5,189 1,-1 1,1-1,-1 0,1-1,0 0,0 0,0-1,0 1,1-1,-10-8,-55-53,68 60,0 1,-1-1,1 0,1 0,-1 0,1 0,0-1,0 1,1-1,-1 1,1-1,0 1,0-7,1-80,2 61,-2-62,3-65,-2 156,0-1,-1 0,1 0,0 1,0-1,1 0,-1 1,1-1,-1 1,1 0,0-1,0 1,0 0,0 0,0 0,0 0,0 1,1-1,-1 1,1-1,-1 1,1 0,0 0,-1 0,1 0,0 0,0 1,0-1,4 1,13-3,0 2,1 0,23 2,-19 0,1390 4,-1369-2,-1 1,85 19,-55-8,-32-9,84 0,-84-6,-1 2,49 9,-37 2,-36-7,1-2,26 4,-43-8,1 0,-1-1,1 1,-1-1,1 1,-1-1,0 0,1 0,-1 0,0 0,0 0,0-1,0 1,0-1,0 1,0-1,0 0,0 1,-1-1,1 0,-1 0,1-1,-1 1,0 0,0 0,0 0,0-1,0 1,0-5,3-9,0 0,-1 1,1-22,-3 32,3-370,-7 199,0 115,-18-100,21 157,-1 1,0 0,0 0,0 0,0 0,0 0,-1 0,0 0,1 0,-1 0,0 0,0 1,0-1,-1 1,1 0,-1 0,1-1,-1 2,0-1,0 0,0 0,0 1,0 0,0-1,0 1,-5-1,-7 0,0-1,0 2,-1 0,-23 2,11 0,-1718 5,1708-3,0 1,1 2,0 1,-52 17,84-21,0-1,0 0,1 1,-1 0,1 0,-1 0,1 1,0 0,0 0,0 0,1 0,-1 0,1 1,0-1,0 1,1 0,0 0,-1 0,2 0,-1 0,0 0,1 1,-1 6,0 3,0 1,0 0,2 0,0 0,1 0,0 0,4 15,-4-28,0 0,0-1,1 1,-1-1,0 1,1-1,0 1,-1-1,1 0,0 0,0 0,0 0,0 0,1 0,-1-1,0 1,1-1,0 1,-1-1,1 0,-1 0,1 0,6 1,6 1,1 0,0-2,18 1,-20-1,287-2,-24-1,-159 15,7 0,10-13,-58-2,121 14,-98-2,134-2,-202-9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3.083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0,'0'0,"0"29,0-29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3.718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1 109,'0'-4,"0"-2,0-4,0-5,0-4,0-9,0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1T16:56:04.407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1 207,'0'0,"0"-4,0-11,0-8,0-3,0-3,0 4,0 2,0 5,0 4,0 6,0 0,0 0,0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1A70-25EF-4670-A92E-5C255B0E95D3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8BF21-A99B-434D-8C52-0A67139FA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98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B282-39F4-A52A-FB67-898FF9D0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21656-A8C0-8D20-11C7-557DAAADA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4D26D-6581-F5CC-56CD-FC7DD4EA7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562A3-803A-EF6F-CF2D-C48FE7BB4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98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884B-34E1-6D5C-D75F-561D9823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58860-B4A4-E892-B588-CEFE60DB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890BB-23A0-9DD4-E356-379AA35E6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4728D-C684-A8F5-3F9A-11B7917A9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02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366C7-D193-C094-A054-5CAE86E2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79E92-C403-0EE0-B4C4-F72B23384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75A61-E2EB-1843-C9A2-02FCE6C6A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C543-F074-1D08-E5C9-F7C10E5F5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70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186C0-C977-A378-0110-06042AF2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A8FD-BBA4-CC98-7A79-E1DD335FE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93B7C-A1B1-50D7-8800-63D74A125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6CC3-6C3E-5FAC-F028-1BBC3E1B4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42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B529-8829-4C24-5960-74186A04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C6689-DEF4-39E6-8BEE-C75307EF6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3F6973-53E2-8BA0-187C-E0ADC4E20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E25B5-D4DB-027A-A7BC-F36308EAD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374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B8E9-65D7-D488-2EAB-33FFE100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E118-4EDA-21B7-C457-CAB76CB2F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DC801-9095-04E2-D725-38866CEB1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38C95-403F-08DD-8AEB-442033BBF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38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8C513-02B9-2EA8-B597-A26929DB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8C5E3-6637-E7A8-0CE3-789808FBB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69C29-A4CB-4113-094F-9E654C128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70712-1486-4FE0-B7DB-2338BB312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20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17FC7-EAA6-015E-453C-80677D03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20B68-78AF-7036-A858-84C86FB30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D4B48-ABAE-3D9D-5662-F16BA8180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6698E-4F42-B7DB-73CC-746CFE723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59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28A26-FD31-2594-12BC-7C657C8C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0CFF8-BEF7-D2D5-15FC-F6FD9E1F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2D59E-3760-3ADB-7C38-1546C7B33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6447C-60E2-3B1D-03BD-1FC61C526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99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3467-A3A9-12B5-5AD4-287782FA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80110-9B2C-9EDF-1500-5F97F7031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93962-E74C-8060-1E60-18312B24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664B-0A5C-0978-CFBE-17841440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042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4D39-F0AA-0087-109B-7793BC16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6E9B6-20C3-F7BC-B070-AC3D9EA24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09BFD-23DF-9C24-0C12-F1CB2369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B1394-25AD-733F-9C71-E1B9F175A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1F6F2-6E9C-91C2-C4D9-4E238CAF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F80BC-20BB-752A-C649-BFDA83A9B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4B9BD-08B8-1555-EECD-D8E92CC68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CF1E-5A2D-1BD4-B9FB-EE48A778B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52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D365-178B-A630-152B-DBE4E6FE3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3AE9D-75A4-6EF2-BECE-44E538FB4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C6771-91F9-E3A7-C079-0BE58B9D0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10CF-7815-CDC5-D61D-EF856D5AC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4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9B8EE-B2EE-7B78-8AB8-0BB8F506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3C75B-1987-98DB-7EF0-FC395E0FD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A0DCF-413A-C837-97EB-0A44CFCF5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C680-7034-FCDD-F20B-A4549B131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548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7873-F602-0571-3B40-079D8D1D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A75B2-41D7-7AED-1AAD-8243BC614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D4AF6-CC4C-A112-B132-60900EC33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181BC-D979-0CDA-BECC-DFAAB5EDA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32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F8AC-24FE-C262-1430-F2B8E5922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3FD0C-CAAB-6839-434E-4C65C403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5195E-7DC6-729A-4788-EBC34906A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97DC-0794-9CCE-1B6E-058B77C0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80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6495-7070-0291-FB1C-DB3A74FB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1C07D-A3A4-7A58-8046-680FB6CD2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8BFAF-FD79-7386-A54F-808B69E3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EE97B-F37F-C38A-64CB-D94079549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394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2A03-D118-5AA8-7DA0-2B76E3769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8E38D-5F93-6EBB-38DF-A30F40625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14477-9BA9-F29C-590F-2ACE85777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3AC7E-AAD2-C76E-6238-EEE638272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3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373A-0ECA-A72E-340F-35620F4C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2F259-763D-3E17-288C-8F0ACB13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44E67-14B1-D754-3785-DD245B8F3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AC99A-A592-8BAF-AE93-FBD628EA6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735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D154-10AE-F04A-CF92-23C84423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A55D5-DB0A-51B2-8EED-E5E2A6E16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46027-99B1-5089-CD2A-F5C701CCB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75196-28FC-6DB5-9636-3409866AC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27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8566-86CA-67E2-59DC-0C17083E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E0DC2-A76F-91D5-AECA-A612B5904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B7A5A-1239-E6F8-9DE6-EB6FE6993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560F-6093-FFF9-58CA-9C5E16DC4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675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ACA1-DA4A-636D-1409-D8EB55E7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C2743-F414-D521-BC10-6B78BC1D3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FDCF7-BD07-F164-9666-8DB028CE0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40D56-338E-4180-B52F-E207C6A06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4B368-B074-A1B5-94EC-3667E6F85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E5F7E-8111-FACF-61FF-1E05679DC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B27AB-AC11-F0B4-8176-91E9B0B58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BFD5E-90C8-BCDE-EED6-5921414A1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125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41E3-50FB-5FB6-9BB7-1390696E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265D0-964D-7579-7DCC-DD4AF2B7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29876-65E1-E557-1CDC-67895B696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1941A-042F-00F7-43E8-32BCB3004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23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76EA-8D16-549A-B029-E855EDC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18E5D-C450-7100-5E61-40E23C5A4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CE11-AA18-5487-856D-CE90B0974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92716-7B2D-B5BA-0837-B1D44DFC7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98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D407-03C4-03D8-7418-EED26D21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16ED1-8563-218C-38CA-A6475FF75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7CD7E-BD46-64EC-D735-197C4EAB5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8AC51-F266-5E61-3A95-6A54B535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6B4B2-A00C-EE1F-E355-3E3D9F4B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FA4CF-3F88-35BF-6613-84C0B5CE2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33F81-8EF8-E763-A16B-0ADBD15F9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EDE6-C575-F3A8-3FAA-8A4E67668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82B7-CCAF-210B-18A4-70A947A1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DCA7E-569D-139D-AA85-1326048CA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43510-2299-C797-FCA2-4C864C719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98692-3101-A02F-F6E8-EB46475FE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53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5CB7-31EA-7CFC-386D-E33BA84B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A8696-AF81-9680-D7F4-24C9E6D2B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336A-84BE-ED8A-C5C8-E72E3B451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71416-15FB-B037-9239-1DC62579B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8B21E-4E37-DE82-564B-ACC94B80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CB475-DC28-E0FD-5B54-F003BBD78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5AD2F-1746-F00D-4C11-57553964B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66A1C-6BDD-70BE-E564-C9C145A39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0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85105-9E13-CD75-3D72-C09B4581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AE81F-319F-5870-92D7-4AAA55D44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2FF97-5B40-F34C-E10E-DE9054F9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4B571-D965-2AB8-E4F5-62342F396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9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98F3A-195C-522B-4A60-C358A396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06ED7-44EA-E215-F4E0-43E4C693F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0FD4E-6BB9-10A2-A06D-C61A93A6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40708-E35D-2F45-5BAE-29D076DF2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252FA-AFBB-24B3-5975-B5A53732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69D21-DD8A-DF25-C1D1-102AE29CD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5CC43-39E1-49C9-07B7-6B976AAD5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B784-61FE-F634-83F2-5B1430767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44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C32FB-05FB-C8C2-4E81-9D0414EAA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AA040-D8C3-3973-5BFA-78B24DDAC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5BAC-B99C-72AF-3452-EE9A192BE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67898-7C42-6300-CE54-6F8807BFD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4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1EA69-0A11-DDA5-5946-AA72E8902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2978C-42D5-54BA-F52A-1E4C2C72B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72F51-BBA3-9288-DC0F-5D113B7BB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28D00-A6EE-5B9C-4324-1F0A4D18B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D29E4-CBFC-2A1C-6225-296E2955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CA0F7-3535-954C-EA8C-B70F501B0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E4E3B-0611-F2B0-8580-E2CD00AF2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2F5AD-7237-5D9C-F7C8-267136A48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17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BA84F-8BB6-AB53-3E41-581846859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A6E5F-582D-0EAF-C8F4-1C0FA355C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066CA-DCB0-0E52-B2C8-E6D461431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9969-7A8D-C071-3BF9-A77820FD3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06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91A5-10EE-490C-2C5C-69A977C2A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3203B-AFF6-DE47-15F0-8A5F8C37E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B5AEE-FD4B-FB10-749C-5D881FBFC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1A61-7AD1-D9FA-DE7A-A5053CBF3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0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370F5-AF38-5112-486D-A8634676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2D6D7-1ED4-7C1A-9EB3-9683767E7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E33B5-BFF0-1C6B-488C-2D5EF10AE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79238-7F0D-B248-C8CC-C3B924506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45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35723-A3C3-A941-066B-7D9A7430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CC5AF5-18D9-4CD4-70F7-A708ECD77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8D799-81F5-D84F-13F1-FD1122064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81E0-C2A5-34AE-ABA8-16DE79942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18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7CE37-B1C1-818A-4E5F-C107B3F5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75640-10FD-C18B-3FBC-D1043414B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42B50-997B-E75A-549D-97886C6E9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A089-0322-700D-1368-C41D4B48F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0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EED7-1725-50C5-B39A-F85C5DC77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3309E-CF67-8EBE-8963-FEFF688EC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7A872-C73B-72DE-F0F3-A907264B1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7904D-5260-DBD3-FA93-376151CD5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3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3AA9B-A35B-CBAC-595C-8EBCC27D2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865D2-E88F-E2F1-081B-0B1001B7B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96F2-0D8B-E1BA-35DF-0ABF3A299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9D03E-4698-73B2-874D-86FEDF40A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82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5B77-2EEA-E392-40DA-E4FE0080E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EB8D9-DB90-4833-60F8-17BA6C985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64DE5-4C6E-1237-A36F-1394B385E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A123F-CD34-6612-48F7-CED898D7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3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4165-2483-18E7-2106-71CFD87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74327-0E19-D5F3-6F35-5A0078C35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F5DEA-06CC-CE3A-C6DB-A797EF87A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0690C-5631-AFE9-2FA5-5CA48A46A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89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CB0CA-1B23-CBCA-4306-AC8C4E1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30A28-C179-D0A7-B836-4CD9E3F98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D5D15-FA7C-86B7-D399-A24E4258F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BEC2C-28C6-C833-6A53-B72040EF3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28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5D5D-DDE2-F4A8-9065-4DF2D5C61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4E542-16DD-5DAD-2C05-32B0B9409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90AE6-7029-099F-0E20-EC310BB64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6EA56-098A-3022-2285-0B44878E6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5D320-0C9B-6379-4DCC-10A7150B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AC1B6-C544-D5F4-3EEB-0591AEF1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09DCA-C42D-7106-4286-6F038DCFA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531BE-051F-F782-83D2-15F7DF35E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A0765-E746-8892-C4FC-891657630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E3CD3-3AF5-ECCF-5292-1A6EC3E06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83C7D-BE7B-81E8-21BB-73874B58A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EFF74-F43D-CFDC-1B39-A2765D606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7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87C7-DF61-8BE7-6389-850C2C2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C3474-DFF1-E2BD-F30C-45FFC6836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EB892-5FF4-E376-1222-7B49DEC38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E7FAB-0F0F-BCA1-8F65-F2FC3A1AA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0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F667-AB3D-E0D6-F14B-770C42A2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351CF-6C80-536C-F9DD-B478887F5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E4DE1-3D43-64B9-3A89-24345D70A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11B4F-EC05-5235-C736-828E7A190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83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4B26-A7B3-C59C-DABF-593E9104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09B34-F471-D08C-A92D-7B9ADD2F9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CA902-45D0-F295-E0C6-6C201CA0A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3DD7F-926F-3CEA-FC87-D9EF7D5D7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40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A555D-4B82-05C8-1615-EAE8F1FB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C4A75-CAB2-E679-6C3A-14634DD6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5CAEF-52F8-DEC7-A080-E46C84251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3F87-66D0-38AF-53F6-4F4C3508F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84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409F-C724-E4C4-CB74-954C6102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5E04D-CA75-78C5-561C-BEBA24C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4EE62-6E1A-8772-A075-F23503CA9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03B4-2516-C606-B91D-1D85A3B8B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55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6F3F1-B1B7-DE0F-E46E-58BC1DFF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090E5-E4F8-C369-4F2A-FA391F920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2C212-AEBA-A0AB-C63F-851A5E923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77D86-F533-9D03-DC71-8600BC6FA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9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79C82-CD98-FEC2-A171-5BD05B8D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F3BA2-7734-944F-3B24-C10F441AE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2DD5A-A42C-45D9-967C-C6C39749F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37A3-AF6C-5220-7592-21801DA93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0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5A0D-D893-CBF1-DDFD-641DC5D9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0D8FB-C384-6657-5788-A890FB77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077C5-0E42-4308-8D8F-809B7A6C0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EA52-90E2-4C13-303B-57CB73AFD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6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E7400-5733-DBB5-8A6B-5ADB8D7FF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1EF03-D8EC-8476-A59C-CD93B8509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04A35-C130-D389-2F8F-A40173133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F0EA6-7D27-F96E-E7C1-0CB92D038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8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74FB-DAB6-5597-ED30-83D46C45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DBDBC-95BC-C96C-B25C-938B3FC4E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2575-89E5-B44F-2CAF-2C987E07B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89084-FFB9-982E-6DE7-A19D95787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30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F2DFC-46F3-D09B-0FA1-7F0203E2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8B50E-EB58-4952-CE6E-3B7AC8C07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1B844-B7AA-897D-A84A-FC69B6E98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AA028-178C-1B19-01E7-82B8077BD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90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FFEE-6BAF-D4E4-E052-E09B676F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70D2E-CAC4-FF3F-318F-482BE724D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DAF8D-7EC4-19C5-0023-FB24314DE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CFA5-75D5-C577-F9AA-3F8785138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48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FF6F-E984-C14E-D42D-3FDB63997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7584-0B50-9477-AD1B-54AAE9DD7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F4908-8461-D0D6-5475-3D7B84E82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04F6-8240-E1CF-CD59-8E49B5984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5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4BD5-17A5-A6BA-E00F-AA20C893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F5AB1-5D99-B6B1-FFB0-76B13E37F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573B5F-59B1-3982-087D-9F60DD407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154C-A174-442B-A937-765B16BF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5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49C4-6416-A58A-3338-2C37FF01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04E8-3509-06D2-B3F1-2A141C497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D21E4-171F-8D3B-9667-8A5FE55DB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DF244-CD28-3322-7A44-EFE57D60D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4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7DD13-F600-36B5-B4AE-45A795C2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A9DDC-5ACB-7E76-E198-6C8B5583A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0E895D-0E49-EF6A-872E-435AA798C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53A2-ED2C-5BCB-B7CE-CE506ADB5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4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C221-5973-C972-FE68-BF7CE911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331AE-EFD2-D2DC-900B-031D39811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AD6E8-955A-B1E6-0F10-FDA09BEE8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65B69-A03C-4F12-E10A-9A19F17DF3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31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3B54-4A04-57F4-62FC-C209B4A1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D2A24-6581-D4C7-8D32-E03011D1A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6217D-7640-427B-FE8C-B359F96F9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3DBD-2338-926D-F15C-0149CD0E1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62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1DB1-656E-3016-98A9-DC57A731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87E08-942C-4A04-AFD3-9C15DECC6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3F14A-4065-F40D-B778-A9872C17F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489A-E605-BC82-1002-837B6F156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7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7E510-F77F-7822-C020-39348795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CFA44-BE68-73B2-D52F-375953E06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10D40-031D-ED23-ADCA-07330F957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88782-68C7-A1FC-703B-9525C36C4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029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FEE0-25B2-B829-3346-5D5B65C8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72FAB-5697-D26E-FF90-2B31333F4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9CB6A-E061-F705-2B2B-F1F4D710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F9F02-99F0-A586-CA96-279D86167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98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60F2-F013-EC72-C100-B987E457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74ECE-D44A-161C-3211-452250FC3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17E5B-B87B-C769-108B-57EE4F311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BFED3-5DA4-A740-58B7-C3ACE3086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47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D524F-57A0-4637-6357-CB0DA2582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EF38D-2D55-9318-1798-1FE7A6565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A5989-74F4-9BEA-C385-C86EBCE91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0AA83-57ED-35E5-9744-D65CF4D89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88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55A73-D3A2-B498-FD6D-D5586B2F8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81334-7CCD-3B13-5138-B78E2B6F9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24C06-3423-F5F8-9DC6-34FE8226C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590AC-8480-75D7-4D71-5664C51BE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C8B7-D7FC-2458-627C-176B6890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378C0-AA90-F2FD-A469-595CC7D69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12A2A7-BA98-C375-FD63-D7BC17921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CC865-7115-B654-C38B-F08375812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86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A20E3-57F5-0779-397A-608FB981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7287B-8C3B-6BA5-CBE1-7220A6726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CF0B3-E889-77B2-750F-C1D305257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25A35-F5F1-6B58-89CE-FBC760634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74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92C94-7EB4-E3B1-BB63-957BAECD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FE1B2-6C6F-6C07-C35B-D99A3F932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EB63F-1482-B2E7-B7AF-83CC5E9FB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0EA7A-F3F6-D44E-4D9B-32CCF4F50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06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7D27B-9038-FB1D-4911-B85A1197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351D4-2B63-9F88-9AA3-183AA3331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97A4B-2AB4-BB39-6E0B-8EB3C44CC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41A49-2917-B814-74F4-F9FA72C16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294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B3CC-461E-9DB4-19D5-1075569C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1982C-1685-0CF0-CE1C-83EC7B70B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F62A3-9CEB-8A41-DF07-CAB854F73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E0311-65F8-8E88-6374-B56E59830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34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39EA-9C6F-8084-65D2-CBFD4F36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A4B7F-4DD4-4CF0-946C-4D1736957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A06F5-B6BE-DEAB-64C5-96C00B0D2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4C5E-9F01-60AB-D39E-D4571A95C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634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7C5F-18D5-CDEB-CD43-5B8D803DD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FFE0B-E855-124C-ADB5-56E3B3AF8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97577-C176-CF2B-6DC6-01E7DFA69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F3BFE-FAA0-EDD1-AB68-CE1C9E1F6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776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E8E0-54EA-3DF9-3FCE-74E4EB005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1E677-0CDC-2EC9-439C-8DAE7CA21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559A0-D85F-0FC1-7B88-04A35F0F5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0BC1-4E87-D6CF-F865-315BFED48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77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19E6-FCBE-BC5C-D98F-11662D6D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7F3FD-FC29-D4D6-7C47-B2F9A86D2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78F0B7-A9D2-FD9A-6FF2-DC0AEE866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EBC6-98BE-256F-A12B-F257D64E8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986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BB1A-842A-470B-5014-8F638735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9A9B-8CF3-BB0C-4CBD-2A1ED2BBE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1851-015C-3C26-2D87-3C9E7A923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EB161-EA38-40A7-4904-A67F324C6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63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906D-9515-9C11-8529-0609987CE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1401F-E11D-09BF-B575-ADD2FBC4D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9E07-8D5D-4744-F446-1BB6F4B7E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DC81-A77E-E0D9-6B95-09B1D00FC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033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DCC5-C7BB-76FE-7061-AC37F39E1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BBE1C-DED2-F1B1-C183-89DCF72BD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CF0D3-0FB9-5257-9775-D87ADAB54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5838-1677-1D57-7774-B81E9731E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C64A-ADAF-BFD2-E41B-F2B1F013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50774-8447-5127-EE7D-6B8BFF50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1459E-E5BF-EB9E-8A41-128ACF36D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4F26B-A7BA-940C-FD22-B8B706BDD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59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0036-9010-8B0C-0100-3A0D5F002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32E01-B57F-FE58-C50D-9545DE6B6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599AB-6B43-04B1-9B9F-A71377ABA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E3C98-DCA4-BB39-8DC3-C5168443C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376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413D6-693C-C2B0-51E7-4386675D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8F1132-1637-F175-174F-E02DDEE9A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02A11-3D73-4F50-2297-476AF8720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D4FD3-A8C4-7F6F-8B55-6DC59798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742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8CA8-38F6-DAE2-BF5D-2BD296C6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2145E-AAB9-18AC-C040-1A3AD11AB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9BF98-3A5A-E201-AFE2-65F33EEA5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A4BB0-4571-FB52-D881-F61D2BE73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112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0F7EF-C454-D25D-5216-B5B3FC4A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DE98B-74F2-7E81-CA10-31974B09C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3049B-0C93-BF23-FE27-B6A3C441E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FFB2F-E564-6255-387C-F7CF2ACFE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449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986EE-9650-47F7-7465-923929DD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3C5C8-78F3-2399-FF5F-60F15367F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E8829-A064-2EBE-B144-4B1EFBE98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924B7-9F7D-E7CC-1621-1F75BDDFD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625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F807-2475-DE7F-E94A-B82130FF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E16CE-ADFA-CD53-E146-508F60307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1016-68A8-C385-6DD4-AF16F74A5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28630-1690-28F7-63D2-6E460533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52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064E4-35E1-6D95-1FBE-373584CAE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50935-B7BB-FA0E-571F-4D70E54CC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EB3A2-6B68-90FA-18EC-42A257CBD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77EAE-9A1B-CD3A-1F10-8A2383FAD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51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57FC-794E-D221-C0A4-ED5C831E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B19D-5326-0500-74F1-489A35EDE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9B6D-7A25-0FE2-C367-E78E8440E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B73A4-2E93-1279-9921-9B5AF90B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670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9B8A-9EF1-B002-C822-BBEF058E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3F712-9A2E-F660-4832-0B52CF83D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7E711-230E-705F-5345-117F32D42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E7608-DD25-B3CA-F078-84E0B524D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08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0805-4132-CA08-758B-E1D4FACD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0D587-0CDD-6ABD-B849-DEBE2304C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E070A-D51F-ED98-96AB-5C63ADE43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DEF12-3676-5F01-3B2B-A28C3A288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88BA-C67C-511C-62EC-8A4F4338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73F24-5ECA-3BA6-8E7D-D1AB02AB2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9FA94-1D97-DA60-7DCA-AC29FE90B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B289-E8D7-A080-BF1C-974BDAFE1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7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C6E3-0C17-9990-33F3-756DACFA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A7051-60C8-7F18-CFEF-9C72D4AAB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181F59-8325-CB2E-FAB0-66447DBD1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17E90-CD07-5F95-B442-92176AE48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314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DE54-F48A-7EE8-AA7F-CA378253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08D4C-0712-C989-CB96-5FD89A8B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E1629-8708-11D9-B98B-E5BB18F04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08A03-B20C-9368-3DAE-A3474B427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682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37F5-5145-18D2-F1B7-728B9C39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F311A-7A79-40E9-56D2-F8FBDEDB4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D9456-7879-03A5-B458-15A830A08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4C59-9666-7400-BF67-FC0B1D047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515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31108-F18E-8703-38E7-39B48A8E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5C76B-C448-A6BA-231E-38BCD9620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5C025-4834-E8F8-884A-71771FAF1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45884-540F-6ED9-30EA-8EABF4A89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349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7967-BB9E-F202-E4D6-4285CF0C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4E07E-097E-91E3-F946-C1452B205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2B0B6-395C-52B3-F666-BD94F8322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707-7CA0-A04F-7FFC-DF8B52738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87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08BDB-38CD-395F-E5CF-87BC457A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E7634-D5BF-EBA3-BDAD-BC9C52EA3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95A50-2C84-92F2-4CD4-573EF5837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92B49-BC6F-A013-EC61-86B31DA97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40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B9B81-E19F-D046-2003-CC8326A74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80D60-7AD3-26DA-A32A-D0744395E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72DF3-2E51-9784-5DDB-06775C890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3D859-EFEC-0713-CBA8-7D3245528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64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FC3A1-9B85-F376-5FA5-D2A296D3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7D97C-679A-A761-0A02-63A05879D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5AFD6-DDD5-2C95-92B9-1C76E9E65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00CE-D486-70D9-9669-0D97B697B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21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41FD6-D19D-15F6-4BFB-D76B3FC2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AD538-CB44-1D15-A427-E6F7D994C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DEE57-B30F-D898-06D5-4524B6D96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401BA-B566-A917-80A3-0F8C021AA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985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E836-C758-B14C-C692-6B36453E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29B3C-39E4-29B7-DA61-CA80B53F5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ED079-C5DE-86F2-E6AE-B2EDB590E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B0BC2-7B73-F80E-A1A1-52E01B31D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4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0E7A-2D8A-A0E4-8C1A-8C811FC2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D22E4-2CB2-70B2-A30A-94EC9867C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F151C-F398-E4C3-9D47-2B5F807FF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08204-EC4A-6D68-662D-C36F014A9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3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2639-D770-C834-DB03-94794F73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E9F25-AD3B-9D98-6E65-6A0697318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07E9A-DE69-C79F-CDE2-0521F26CF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081B-A485-BE14-A137-91D72E188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766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D90F-DB03-2800-D154-6A426B50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2525E-ABA7-2215-61DF-0B3E822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B91A4-5DC2-670B-1208-D733FFB03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55F8B-B594-5AE5-BD83-AD2C2E88D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750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E58A-EF76-3954-C718-3E6194D98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D2E9F-F147-E3DE-60D5-CC2E04249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3BC88-2300-7368-F045-B7F110CE8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978A8-7CDB-F597-7070-CB7BAD63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657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09C8-5D8C-EDEE-2AEC-F86F3F39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2003A-AF2C-153B-646A-0CE48532F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9B2A-9D2E-BF3F-586A-8E37D3621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FA87B-62B7-F585-3E68-75913F8BC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05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1AA4C-7A8E-D637-FCB5-BB64D9EF5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2DC5F-AD31-30BC-C140-DB9AEEBF6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DDEF7-3033-ED72-4A8B-A43F0A43C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41D26-60C1-F70B-93CE-9BCCE8700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88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4C4F-D71E-B065-6643-289B90AE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E4101-3B50-955C-D23A-177BD0D0B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14A52-1C74-09E2-8322-2A7B56AC2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5C0FF-E9DC-B2B4-2030-85A45BEAD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443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60DEE-6F45-F270-93D5-546DD9EE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BD584-37FA-451F-E12E-67193EB10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275EE-9E55-2E7A-E2FB-CA3670441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5C486-F5BE-08AF-5421-151B02618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702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AC32-DEC1-469E-A79B-5471A8CF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20581-245C-F97D-2DB9-3016AE1EC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9DCBD-265E-6FAB-F05B-A59C412E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C6275-F02B-47E3-39D5-40F20B0E0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17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506C-8038-B7F7-359F-88DDB4EC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FB64F-D118-D00A-81AA-66D08C895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C7356-C0C0-BE56-1C56-2EDF101EA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B5A6-F375-1D00-8992-F86A161DF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431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EAFC1-8CC0-9D30-5AF6-F0D13C11E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ABF55-668F-EED2-2633-5A56A9A2A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F955F-FA3B-3B71-657D-2693A3E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Motorola 68000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00E13-D041-2491-D556-0A9A3E4E3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8BF21-A99B-434D-8C52-0A67139FA1A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4312-FC82-1933-2656-E37C411A1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5B3F9-1FD8-ADE0-C0E3-B59A4CBF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BB12-6053-EE78-CCBA-CF29ACCA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6C1E8-0023-2096-5E5C-7D312ECB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D48E-2EDD-0227-5DDC-42894DD1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E5F7-FECD-E9FB-3025-46052D95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B7501-C33F-4B14-3473-C0E97A849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02B7B-9268-3660-D481-4731488F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52F0-7D36-DF29-1653-CDD645DD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EFF9-419C-2B29-B451-ED6C6964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1988B-F3DF-EE00-49E2-58F8C901D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1D024-458F-B07E-8488-BDFB7DE1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3629-E327-638C-19AD-A5EC27EA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81B6-4D3E-A396-11FA-2E2D876A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B2009-28E7-914E-84C8-136DDB48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FF3D-F846-244B-29F2-02DE8059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6A640-B422-0208-E57B-99286315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CAB9-7170-9865-6B0E-C82DF45E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B08C-3144-E1D9-4941-36DC72D0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AAE3-77F1-2A4F-B17B-22560D7D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36BA-3C58-6764-8038-101CD43E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DC1A3-B7C9-F5CB-C441-8EB6D7F7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5202A-DBF0-3351-3CF5-99373C6E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482B4-9BFE-6EDE-20C7-F5AE0A7D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52F13-CC2D-E7BE-D8DE-D4A69C72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3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D98F-B5C5-4BB7-3929-2F1999C6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F9C9-4D4D-9C2A-F1FD-239AEEF53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ADF22-5A47-FEA8-057C-82D92F42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A178E-CAD2-0D00-3416-7E2DF925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71045-8129-4355-C499-5E61B712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28131-6791-D9F5-8A96-9B87758B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9241-1A7F-5416-211C-74A2892A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B6BDA-99B7-A504-DEA7-B1A8D3FA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64B58-7BA1-6649-B80F-78D6C19C1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420E8-1F4B-7978-C1D0-2109C77EE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8A04F-2BC5-7536-7D04-518D1F219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4F29B-C120-7E6F-F848-0E4FBB5D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43A5B-3995-0974-876C-96F66C65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497B6-9966-7A22-8039-D94039C3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CC50-D9FD-C565-B077-3E9CACA6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4A717-6E3E-62C5-63A1-C24C01C1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5A762-B60F-BD4D-D07D-A1AC8C34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94ADF-DC31-44EE-2F4F-2743258C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35210-65F2-A659-04E6-E040371D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E54BB-FAD6-CEA3-E96F-F6751B91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63B8B-BAAA-707B-3D07-21C65D1D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7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F27F-8CA9-D335-3EAC-9A4E5C4F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5D8B4-0AAB-1323-4697-EF5F0C87E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1508B-DC0F-2795-50E0-5CD884C1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2D300-7DB1-BD75-36C9-3EBBA8EC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4815-73D9-5EB1-4537-4A39C95B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AF890-F9FF-D054-4214-1D58C75D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6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57E7-D823-C344-4631-E16A3D53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02993-47BD-4CE4-D188-7377828F5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5805D-BD25-81B9-D5E1-F1E16938B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F500B-DEA1-77A1-56D7-D5068C8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93819-5914-0376-D3D6-12E16BD1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27F65-5E59-15BF-BFC0-F0F7AE4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3F668-2E20-0C12-4DAE-24AB52E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D1970-6A82-2139-6432-419313EC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818E-9029-EA54-FB97-AE693AF3D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72AFB-B939-4E60-9D8F-E40353F49C4A}" type="datetimeFigureOut">
              <a:rPr lang="en-US" smtClean="0"/>
              <a:t>2025-07-03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E4369-3483-A7FB-5379-5035616D2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C2202-1E36-1EAD-8EC3-76D2CCA3F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355EB-7E3F-4A3C-A7EF-E27D4586B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0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8.png"/><Relationship Id="rId4" Type="http://schemas.openxmlformats.org/officeDocument/2006/relationships/image" Target="../media/image1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sv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1.png"/><Relationship Id="rId4" Type="http://schemas.openxmlformats.org/officeDocument/2006/relationships/image" Target="../media/image90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7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53.png"/><Relationship Id="rId21" Type="http://schemas.openxmlformats.org/officeDocument/2006/relationships/image" Target="../media/image1210.png"/><Relationship Id="rId7" Type="http://schemas.openxmlformats.org/officeDocument/2006/relationships/image" Target="../media/image1140.png"/><Relationship Id="rId12" Type="http://schemas.openxmlformats.org/officeDocument/2006/relationships/customXml" Target="../ink/ink5.xml"/><Relationship Id="rId17" Type="http://schemas.openxmlformats.org/officeDocument/2006/relationships/image" Target="../media/image1190.png"/><Relationship Id="rId25" Type="http://schemas.openxmlformats.org/officeDocument/2006/relationships/image" Target="../media/image1230.png"/><Relationship Id="rId2" Type="http://schemas.openxmlformats.org/officeDocument/2006/relationships/notesSlide" Target="../notesSlides/notesSlide9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1160.png"/><Relationship Id="rId24" Type="http://schemas.openxmlformats.org/officeDocument/2006/relationships/customXml" Target="../ink/ink11.xml"/><Relationship Id="rId5" Type="http://schemas.openxmlformats.org/officeDocument/2006/relationships/image" Target="../media/image1130.png"/><Relationship Id="rId15" Type="http://schemas.openxmlformats.org/officeDocument/2006/relationships/image" Target="../media/image1180.png"/><Relationship Id="rId23" Type="http://schemas.openxmlformats.org/officeDocument/2006/relationships/image" Target="../media/image1220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200.png"/><Relationship Id="rId31" Type="http://schemas.openxmlformats.org/officeDocument/2006/relationships/image" Target="../media/image1260.png"/><Relationship Id="rId4" Type="http://schemas.openxmlformats.org/officeDocument/2006/relationships/customXml" Target="../ink/ink1.xml"/><Relationship Id="rId9" Type="http://schemas.openxmlformats.org/officeDocument/2006/relationships/image" Target="../media/image11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240.png"/><Relationship Id="rId30" Type="http://schemas.openxmlformats.org/officeDocument/2006/relationships/customXml" Target="../ink/ink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0.xml"/><Relationship Id="rId18" Type="http://schemas.openxmlformats.org/officeDocument/2006/relationships/image" Target="../media/image1360.png"/><Relationship Id="rId3" Type="http://schemas.openxmlformats.org/officeDocument/2006/relationships/image" Target="../media/image153.png"/><Relationship Id="rId21" Type="http://schemas.openxmlformats.org/officeDocument/2006/relationships/image" Target="../media/image1370.png"/><Relationship Id="rId7" Type="http://schemas.openxmlformats.org/officeDocument/2006/relationships/image" Target="../media/image1310.png"/><Relationship Id="rId12" Type="http://schemas.openxmlformats.org/officeDocument/2006/relationships/customXml" Target="../ink/ink19.xml"/><Relationship Id="rId17" Type="http://schemas.openxmlformats.org/officeDocument/2006/relationships/customXml" Target="../ink/ink22.xml"/><Relationship Id="rId25" Type="http://schemas.openxmlformats.org/officeDocument/2006/relationships/image" Target="../media/image1390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1350.png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6.xml"/><Relationship Id="rId11" Type="http://schemas.openxmlformats.org/officeDocument/2006/relationships/image" Target="../media/image1330.png"/><Relationship Id="rId24" Type="http://schemas.openxmlformats.org/officeDocument/2006/relationships/customXml" Target="../ink/ink26.xml"/><Relationship Id="rId5" Type="http://schemas.openxmlformats.org/officeDocument/2006/relationships/image" Target="../media/image1300.png"/><Relationship Id="rId15" Type="http://schemas.openxmlformats.org/officeDocument/2006/relationships/customXml" Target="../ink/ink21.xml"/><Relationship Id="rId23" Type="http://schemas.openxmlformats.org/officeDocument/2006/relationships/image" Target="../media/image1380.png"/><Relationship Id="rId10" Type="http://schemas.openxmlformats.org/officeDocument/2006/relationships/customXml" Target="../ink/ink18.xml"/><Relationship Id="rId19" Type="http://schemas.openxmlformats.org/officeDocument/2006/relationships/customXml" Target="../ink/ink23.xml"/><Relationship Id="rId4" Type="http://schemas.openxmlformats.org/officeDocument/2006/relationships/customXml" Target="../ink/ink15.xml"/><Relationship Id="rId9" Type="http://schemas.openxmlformats.org/officeDocument/2006/relationships/image" Target="../media/image1320.png"/><Relationship Id="rId14" Type="http://schemas.openxmlformats.org/officeDocument/2006/relationships/image" Target="../media/image1340.png"/><Relationship Id="rId22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1490.png"/><Relationship Id="rId3" Type="http://schemas.openxmlformats.org/officeDocument/2006/relationships/image" Target="../media/image153.png"/><Relationship Id="rId7" Type="http://schemas.openxmlformats.org/officeDocument/2006/relationships/image" Target="../media/image1460.png"/><Relationship Id="rId12" Type="http://schemas.openxmlformats.org/officeDocument/2006/relationships/customXml" Target="../ink/ink31.xml"/><Relationship Id="rId17" Type="http://schemas.openxmlformats.org/officeDocument/2006/relationships/image" Target="../media/image1510.png"/><Relationship Id="rId2" Type="http://schemas.openxmlformats.org/officeDocument/2006/relationships/notesSlide" Target="../notesSlides/notesSlide104.xml"/><Relationship Id="rId16" Type="http://schemas.openxmlformats.org/officeDocument/2006/relationships/customXml" Target="../ink/ink3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8.xml"/><Relationship Id="rId11" Type="http://schemas.openxmlformats.org/officeDocument/2006/relationships/image" Target="../media/image1480.png"/><Relationship Id="rId5" Type="http://schemas.openxmlformats.org/officeDocument/2006/relationships/image" Target="../media/image1450.png"/><Relationship Id="rId15" Type="http://schemas.openxmlformats.org/officeDocument/2006/relationships/image" Target="../media/image1500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1470.png"/><Relationship Id="rId14" Type="http://schemas.openxmlformats.org/officeDocument/2006/relationships/customXml" Target="../ink/ink3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13" Type="http://schemas.openxmlformats.org/officeDocument/2006/relationships/customXml" Target="../ink/ink39.xml"/><Relationship Id="rId3" Type="http://schemas.openxmlformats.org/officeDocument/2006/relationships/image" Target="../media/image153.png"/><Relationship Id="rId7" Type="http://schemas.openxmlformats.org/officeDocument/2006/relationships/customXml" Target="../ink/ink36.xml"/><Relationship Id="rId12" Type="http://schemas.openxmlformats.org/officeDocument/2006/relationships/image" Target="../media/image1610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1630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5.xml"/><Relationship Id="rId11" Type="http://schemas.openxmlformats.org/officeDocument/2006/relationships/customXml" Target="../ink/ink38.xml"/><Relationship Id="rId5" Type="http://schemas.openxmlformats.org/officeDocument/2006/relationships/image" Target="../media/image1580.png"/><Relationship Id="rId15" Type="http://schemas.openxmlformats.org/officeDocument/2006/relationships/customXml" Target="../ink/ink40.xml"/><Relationship Id="rId10" Type="http://schemas.openxmlformats.org/officeDocument/2006/relationships/image" Target="../media/image1600.png"/><Relationship Id="rId4" Type="http://schemas.openxmlformats.org/officeDocument/2006/relationships/customXml" Target="../ink/ink34.xml"/><Relationship Id="rId9" Type="http://schemas.openxmlformats.org/officeDocument/2006/relationships/customXml" Target="../ink/ink37.xml"/><Relationship Id="rId14" Type="http://schemas.openxmlformats.org/officeDocument/2006/relationships/image" Target="../media/image16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3.png"/><Relationship Id="rId4" Type="http://schemas.openxmlformats.org/officeDocument/2006/relationships/image" Target="../media/image90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3.png"/><Relationship Id="rId4" Type="http://schemas.openxmlformats.org/officeDocument/2006/relationships/image" Target="../media/image1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0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0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90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sv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sv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9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90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sv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4B008-7A6C-9586-7369-7E47095FF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0597-FCCD-5650-DEC6-A33C307AE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0FC46-2A51-7964-488A-2B7BD6787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!!pp">
            <a:extLst>
              <a:ext uri="{FF2B5EF4-FFF2-40B4-BE49-F238E27FC236}">
                <a16:creationId xmlns:a16="http://schemas.microsoft.com/office/drawing/2014/main" id="{F100E324-A23C-F6A9-6C4E-EE0F2C36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009F34-19C9-4A4B-ACE7-DDE3D1EC2D70}"/>
              </a:ext>
            </a:extLst>
          </p:cNvPr>
          <p:cNvSpPr/>
          <p:nvPr/>
        </p:nvSpPr>
        <p:spPr>
          <a:xfrm rot="19030816">
            <a:off x="-2592573" y="-2551892"/>
            <a:ext cx="13876726" cy="8315866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!!cc">
            <a:extLst>
              <a:ext uri="{FF2B5EF4-FFF2-40B4-BE49-F238E27FC236}">
                <a16:creationId xmlns:a16="http://schemas.microsoft.com/office/drawing/2014/main" id="{E53EAEED-D1B4-492E-22B6-DC694475DD02}"/>
              </a:ext>
            </a:extLst>
          </p:cNvPr>
          <p:cNvSpPr txBox="1"/>
          <p:nvPr/>
        </p:nvSpPr>
        <p:spPr>
          <a:xfrm>
            <a:off x="137974" y="1556109"/>
            <a:ext cx="10530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Pipeline RISC-V Core with </a:t>
            </a:r>
            <a:endParaRPr lang="ar-EG" sz="5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Communication Extensions</a:t>
            </a:r>
            <a:endParaRPr lang="ar-EG" sz="5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sz="5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and Advanced Arithmetic</a:t>
            </a:r>
            <a:endParaRPr lang="ar-EG" sz="5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10D2F7-9DBF-C254-CB6C-4E4DDC2C2973}"/>
              </a:ext>
            </a:extLst>
          </p:cNvPr>
          <p:cNvCxnSpPr>
            <a:cxnSpLocks/>
          </p:cNvCxnSpPr>
          <p:nvPr/>
        </p:nvCxnSpPr>
        <p:spPr>
          <a:xfrm>
            <a:off x="793102" y="5257800"/>
            <a:ext cx="10907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0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F8881-9FF1-3624-C2CC-E8FCEAEA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r">
            <a:extLst>
              <a:ext uri="{FF2B5EF4-FFF2-40B4-BE49-F238E27FC236}">
                <a16:creationId xmlns:a16="http://schemas.microsoft.com/office/drawing/2014/main" id="{7FB32D9D-E8C3-E720-DA9E-F718EE898663}"/>
              </a:ext>
            </a:extLst>
          </p:cNvPr>
          <p:cNvSpPr txBox="1"/>
          <p:nvPr/>
        </p:nvSpPr>
        <p:spPr>
          <a:xfrm>
            <a:off x="1532760" y="1723124"/>
            <a:ext cx="162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051D40"/>
                </a:solidFill>
              </a:rPr>
              <a:t>Foundation 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64178A-6107-B12E-3D1D-FC6F07AB4919}"/>
              </a:ext>
            </a:extLst>
          </p:cNvPr>
          <p:cNvGrpSpPr/>
          <p:nvPr/>
        </p:nvGrpSpPr>
        <p:grpSpPr>
          <a:xfrm>
            <a:off x="898976" y="1276298"/>
            <a:ext cx="3402437" cy="433404"/>
            <a:chOff x="898976" y="1261443"/>
            <a:chExt cx="3402437" cy="433404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447DF1CC-9A21-EB56-588B-DF0F5DB4284B}"/>
                </a:ext>
              </a:extLst>
            </p:cNvPr>
            <p:cNvSpPr/>
            <p:nvPr/>
          </p:nvSpPr>
          <p:spPr>
            <a:xfrm rot="5400000">
              <a:off x="898976" y="1328349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!!cc">
              <a:extLst>
                <a:ext uri="{FF2B5EF4-FFF2-40B4-BE49-F238E27FC236}">
                  <a16:creationId xmlns:a16="http://schemas.microsoft.com/office/drawing/2014/main" id="{8308D79C-0474-1A1C-1812-508C6422D613}"/>
                </a:ext>
              </a:extLst>
            </p:cNvPr>
            <p:cNvSpPr txBox="1">
              <a:spLocks/>
            </p:cNvSpPr>
            <p:nvPr/>
          </p:nvSpPr>
          <p:spPr>
            <a:xfrm>
              <a:off x="1256146" y="1261443"/>
              <a:ext cx="3045267" cy="4334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051D40"/>
                  </a:solidFill>
                  <a:latin typeface="+mn-lt"/>
                  <a:ea typeface="+mn-ea"/>
                  <a:cs typeface="+mn-cs"/>
                </a:rPr>
                <a:t>Phase 1 :</a:t>
              </a: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65BCC9E2-55A8-A873-C968-FA4F03D0B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548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0FF560-59D4-998D-7EFE-F4358C055BC6}"/>
              </a:ext>
            </a:extLst>
          </p:cNvPr>
          <p:cNvGrpSpPr/>
          <p:nvPr/>
        </p:nvGrpSpPr>
        <p:grpSpPr>
          <a:xfrm>
            <a:off x="898976" y="3600619"/>
            <a:ext cx="3402437" cy="433404"/>
            <a:chOff x="898976" y="1261443"/>
            <a:chExt cx="3402437" cy="433404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CD444465-64F8-F9C8-1588-F134F7A63F0B}"/>
                </a:ext>
              </a:extLst>
            </p:cNvPr>
            <p:cNvSpPr/>
            <p:nvPr/>
          </p:nvSpPr>
          <p:spPr>
            <a:xfrm rot="5400000">
              <a:off x="898976" y="1328349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!!cc">
              <a:extLst>
                <a:ext uri="{FF2B5EF4-FFF2-40B4-BE49-F238E27FC236}">
                  <a16:creationId xmlns:a16="http://schemas.microsoft.com/office/drawing/2014/main" id="{642B4D69-DF0E-598B-B655-DA6AFB6FE809}"/>
                </a:ext>
              </a:extLst>
            </p:cNvPr>
            <p:cNvSpPr txBox="1">
              <a:spLocks/>
            </p:cNvSpPr>
            <p:nvPr/>
          </p:nvSpPr>
          <p:spPr>
            <a:xfrm>
              <a:off x="1256146" y="1261443"/>
              <a:ext cx="3045267" cy="4334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051D40"/>
                  </a:solidFill>
                  <a:latin typeface="+mn-lt"/>
                  <a:ea typeface="+mn-ea"/>
                  <a:cs typeface="+mn-cs"/>
                </a:rPr>
                <a:t>Phase 2 :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320715-1280-56E9-CCDD-10518AB25A0C}"/>
              </a:ext>
            </a:extLst>
          </p:cNvPr>
          <p:cNvGrpSpPr/>
          <p:nvPr/>
        </p:nvGrpSpPr>
        <p:grpSpPr>
          <a:xfrm>
            <a:off x="1255973" y="2972443"/>
            <a:ext cx="10472434" cy="400110"/>
            <a:chOff x="1256146" y="1731410"/>
            <a:chExt cx="11348573" cy="400110"/>
          </a:xfrm>
        </p:grpSpPr>
        <p:pic>
          <p:nvPicPr>
            <p:cNvPr id="41" name="Picture 40" descr="A blue circle with a black background&#10;&#10;Description automatically generated">
              <a:extLst>
                <a:ext uri="{FF2B5EF4-FFF2-40B4-BE49-F238E27FC236}">
                  <a16:creationId xmlns:a16="http://schemas.microsoft.com/office/drawing/2014/main" id="{0BDB58E5-1E45-2C04-C6B9-27E83AE5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7" t="22404" r="18455" b="23679"/>
            <a:stretch/>
          </p:blipFill>
          <p:spPr>
            <a:xfrm>
              <a:off x="1256146" y="1809383"/>
              <a:ext cx="299756" cy="2579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A378C2-A673-5335-6A05-3F9CD7233F8B}"/>
                </a:ext>
              </a:extLst>
            </p:cNvPr>
            <p:cNvSpPr txBox="1"/>
            <p:nvPr/>
          </p:nvSpPr>
          <p:spPr>
            <a:xfrm>
              <a:off x="1555901" y="1731410"/>
              <a:ext cx="110488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dirty="0">
                  <a:solidFill>
                    <a:srgbClr val="051D40"/>
                  </a:solidFill>
                </a:rPr>
                <a:t>Design  a </a:t>
              </a:r>
              <a:r>
                <a:rPr lang="en-US" sz="2000" b="1" dirty="0">
                  <a:solidFill>
                    <a:srgbClr val="051D40"/>
                  </a:solidFill>
                </a:rPr>
                <a:t>comprehensive</a:t>
              </a:r>
              <a:r>
                <a:rPr lang="en-US" sz="2000" dirty="0">
                  <a:solidFill>
                    <a:srgbClr val="051D40"/>
                  </a:solidFill>
                </a:rPr>
                <a:t> </a:t>
              </a:r>
              <a:r>
                <a:rPr lang="en-US" sz="2000" dirty="0">
                  <a:solidFill>
                    <a:srgbClr val="0B3041"/>
                  </a:solidFill>
                </a:rPr>
                <a:t>RISC-V</a:t>
              </a:r>
              <a:r>
                <a:rPr lang="en-US" sz="2000" dirty="0">
                  <a:solidFill>
                    <a:srgbClr val="051D40"/>
                  </a:solidFill>
                </a:rPr>
                <a:t> single cycle processor.</a:t>
              </a:r>
              <a:endParaRPr lang="en-US" altLang="en-US" sz="2000" dirty="0">
                <a:solidFill>
                  <a:srgbClr val="051D40"/>
                </a:solidFill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E2D436C-B647-7FD6-303B-778E31433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409" y="2934413"/>
            <a:ext cx="3822985" cy="38229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3165B13-461E-1722-96B0-0589D85EBE21}"/>
              </a:ext>
            </a:extLst>
          </p:cNvPr>
          <p:cNvGrpSpPr/>
          <p:nvPr/>
        </p:nvGrpSpPr>
        <p:grpSpPr>
          <a:xfrm>
            <a:off x="1644910" y="2136792"/>
            <a:ext cx="10481621" cy="400110"/>
            <a:chOff x="1256290" y="2538509"/>
            <a:chExt cx="10481621" cy="400110"/>
          </a:xfrm>
        </p:grpSpPr>
        <p:sp>
          <p:nvSpPr>
            <p:cNvPr id="30" name="!!2w2w">
              <a:extLst>
                <a:ext uri="{FF2B5EF4-FFF2-40B4-BE49-F238E27FC236}">
                  <a16:creationId xmlns:a16="http://schemas.microsoft.com/office/drawing/2014/main" id="{A63A596F-925C-AA07-C0EF-7B1103E27D88}"/>
                </a:ext>
              </a:extLst>
            </p:cNvPr>
            <p:cNvSpPr txBox="1"/>
            <p:nvPr/>
          </p:nvSpPr>
          <p:spPr>
            <a:xfrm>
              <a:off x="1542090" y="2538509"/>
              <a:ext cx="10195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i="1" dirty="0">
                  <a:solidFill>
                    <a:srgbClr val="051D40"/>
                  </a:solidFill>
                </a:rPr>
                <a:t>Studying the RISC-V architecture</a:t>
              </a:r>
              <a:r>
                <a:rPr lang="ar-EG" sz="2000" i="1" dirty="0">
                  <a:solidFill>
                    <a:srgbClr val="051D40"/>
                  </a:solidFill>
                </a:rPr>
                <a:t> </a:t>
              </a:r>
              <a:r>
                <a:rPr lang="en-US" sz="2000" i="1" dirty="0">
                  <a:solidFill>
                    <a:srgbClr val="051D40"/>
                  </a:solidFill>
                </a:rPr>
                <a:t>and its design concepts.</a:t>
              </a:r>
              <a:endParaRPr lang="en-US" altLang="en-US" sz="2000" i="1" dirty="0">
                <a:solidFill>
                  <a:srgbClr val="051D40"/>
                </a:solidFill>
              </a:endParaRPr>
            </a:p>
          </p:txBody>
        </p:sp>
        <p:sp>
          <p:nvSpPr>
            <p:cNvPr id="11" name="Arrow: Notched Right 10">
              <a:extLst>
                <a:ext uri="{FF2B5EF4-FFF2-40B4-BE49-F238E27FC236}">
                  <a16:creationId xmlns:a16="http://schemas.microsoft.com/office/drawing/2014/main" id="{B7E23C0F-BCC2-52EF-C2CF-9490E4CFC194}"/>
                </a:ext>
              </a:extLst>
            </p:cNvPr>
            <p:cNvSpPr/>
            <p:nvPr/>
          </p:nvSpPr>
          <p:spPr>
            <a:xfrm>
              <a:off x="1256290" y="2668243"/>
              <a:ext cx="285606" cy="175774"/>
            </a:xfrm>
            <a:prstGeom prst="notchedRightArrow">
              <a:avLst/>
            </a:prstGeom>
            <a:noFill/>
            <a:ln>
              <a:solidFill>
                <a:srgbClr val="145D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66A9BB-0E5C-B365-52B8-E63483E11934}"/>
              </a:ext>
            </a:extLst>
          </p:cNvPr>
          <p:cNvGrpSpPr/>
          <p:nvPr/>
        </p:nvGrpSpPr>
        <p:grpSpPr>
          <a:xfrm>
            <a:off x="1635777" y="2534303"/>
            <a:ext cx="10490754" cy="400110"/>
            <a:chOff x="1247154" y="2969714"/>
            <a:chExt cx="10490754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5C9C38-F44D-8CB8-3398-13A4D319AE73}"/>
                </a:ext>
              </a:extLst>
            </p:cNvPr>
            <p:cNvSpPr txBox="1"/>
            <p:nvPr/>
          </p:nvSpPr>
          <p:spPr>
            <a:xfrm>
              <a:off x="1542090" y="2969714"/>
              <a:ext cx="101958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i="1" dirty="0">
                  <a:solidFill>
                    <a:srgbClr val="051D40"/>
                  </a:solidFill>
                </a:rPr>
                <a:t>We explored the advanced arithmetic operations.</a:t>
              </a:r>
              <a:endParaRPr lang="en-US" altLang="en-US" sz="2000" i="1" dirty="0">
                <a:solidFill>
                  <a:srgbClr val="051D40"/>
                </a:solidFill>
              </a:endParaRPr>
            </a:p>
          </p:txBody>
        </p:sp>
        <p:sp>
          <p:nvSpPr>
            <p:cNvPr id="12" name="Arrow: Notched Right 11">
              <a:extLst>
                <a:ext uri="{FF2B5EF4-FFF2-40B4-BE49-F238E27FC236}">
                  <a16:creationId xmlns:a16="http://schemas.microsoft.com/office/drawing/2014/main" id="{504FC4E5-5455-22AD-49AA-74510B6F2074}"/>
                </a:ext>
              </a:extLst>
            </p:cNvPr>
            <p:cNvSpPr/>
            <p:nvPr/>
          </p:nvSpPr>
          <p:spPr>
            <a:xfrm>
              <a:off x="1247154" y="3108690"/>
              <a:ext cx="285606" cy="175774"/>
            </a:xfrm>
            <a:prstGeom prst="notchedRightArrow">
              <a:avLst/>
            </a:prstGeom>
            <a:noFill/>
            <a:ln>
              <a:solidFill>
                <a:srgbClr val="145D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39E308-7098-6257-4EBF-4670EBD64678}"/>
              </a:ext>
            </a:extLst>
          </p:cNvPr>
          <p:cNvGrpSpPr/>
          <p:nvPr/>
        </p:nvGrpSpPr>
        <p:grpSpPr>
          <a:xfrm>
            <a:off x="1265283" y="4064204"/>
            <a:ext cx="2460738" cy="400110"/>
            <a:chOff x="1256146" y="1731410"/>
            <a:chExt cx="2666607" cy="400110"/>
          </a:xfrm>
        </p:grpSpPr>
        <p:pic>
          <p:nvPicPr>
            <p:cNvPr id="16" name="Picture 15" descr="A blue circle with a black background&#10;&#10;Description automatically generated">
              <a:extLst>
                <a:ext uri="{FF2B5EF4-FFF2-40B4-BE49-F238E27FC236}">
                  <a16:creationId xmlns:a16="http://schemas.microsoft.com/office/drawing/2014/main" id="{360F57EB-5F8B-1B32-D121-B11E986E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7" t="22404" r="18455" b="23679"/>
            <a:stretch/>
          </p:blipFill>
          <p:spPr>
            <a:xfrm>
              <a:off x="1256146" y="1809383"/>
              <a:ext cx="299756" cy="2579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CD9AF4-0A70-BAF7-89C6-790F365B088D}"/>
                </a:ext>
              </a:extLst>
            </p:cNvPr>
            <p:cNvSpPr txBox="1"/>
            <p:nvPr/>
          </p:nvSpPr>
          <p:spPr>
            <a:xfrm>
              <a:off x="1555902" y="1731410"/>
              <a:ext cx="23668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2000" dirty="0">
                  <a:solidFill>
                    <a:srgbClr val="051D40"/>
                  </a:solidFill>
                </a:rPr>
                <a:t>Enhancements :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23AFF0-9A29-19B4-AB92-067C2D19266C}"/>
              </a:ext>
            </a:extLst>
          </p:cNvPr>
          <p:cNvGrpSpPr/>
          <p:nvPr/>
        </p:nvGrpSpPr>
        <p:grpSpPr>
          <a:xfrm>
            <a:off x="1648724" y="4425385"/>
            <a:ext cx="3599552" cy="400110"/>
            <a:chOff x="1257560" y="4519790"/>
            <a:chExt cx="3599552" cy="4001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3697FB-B88E-1FC6-B85C-85EBA2605406}"/>
                </a:ext>
              </a:extLst>
            </p:cNvPr>
            <p:cNvSpPr txBox="1"/>
            <p:nvPr/>
          </p:nvSpPr>
          <p:spPr>
            <a:xfrm>
              <a:off x="1532954" y="4519790"/>
              <a:ext cx="33241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i="1" dirty="0">
                  <a:solidFill>
                    <a:srgbClr val="051D40"/>
                  </a:solidFill>
                </a:rPr>
                <a:t>Implementing the pipelining.</a:t>
              </a:r>
              <a:endParaRPr lang="en-US" altLang="en-US" sz="2000" i="1" dirty="0">
                <a:solidFill>
                  <a:srgbClr val="051D40"/>
                </a:solidFill>
              </a:endParaRPr>
            </a:p>
          </p:txBody>
        </p:sp>
        <p:sp>
          <p:nvSpPr>
            <p:cNvPr id="18" name="Arrow: Notched Right 17">
              <a:extLst>
                <a:ext uri="{FF2B5EF4-FFF2-40B4-BE49-F238E27FC236}">
                  <a16:creationId xmlns:a16="http://schemas.microsoft.com/office/drawing/2014/main" id="{4E1A0AAD-8615-6321-A3F4-F8345E88468E}"/>
                </a:ext>
              </a:extLst>
            </p:cNvPr>
            <p:cNvSpPr/>
            <p:nvPr/>
          </p:nvSpPr>
          <p:spPr>
            <a:xfrm>
              <a:off x="1257560" y="4646079"/>
              <a:ext cx="285606" cy="175774"/>
            </a:xfrm>
            <a:prstGeom prst="notchedRightArrow">
              <a:avLst/>
            </a:prstGeom>
            <a:noFill/>
            <a:ln>
              <a:solidFill>
                <a:srgbClr val="145D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E99AAF-E329-36C5-B824-EABAA560BD74}"/>
              </a:ext>
            </a:extLst>
          </p:cNvPr>
          <p:cNvGrpSpPr/>
          <p:nvPr/>
        </p:nvGrpSpPr>
        <p:grpSpPr>
          <a:xfrm>
            <a:off x="1609147" y="5281748"/>
            <a:ext cx="10470580" cy="400110"/>
            <a:chOff x="1258000" y="5356014"/>
            <a:chExt cx="10470580" cy="4001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853462-60A4-ED0A-C265-51AD4DF96B0D}"/>
                </a:ext>
              </a:extLst>
            </p:cNvPr>
            <p:cNvSpPr txBox="1"/>
            <p:nvPr/>
          </p:nvSpPr>
          <p:spPr>
            <a:xfrm>
              <a:off x="1532759" y="5356014"/>
              <a:ext cx="10195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i="1" dirty="0">
                  <a:solidFill>
                    <a:srgbClr val="051D40"/>
                  </a:solidFill>
                </a:rPr>
                <a:t>Integrating the Communication protocol.</a:t>
              </a:r>
              <a:endParaRPr lang="en-US" altLang="en-US" sz="2000" i="1" dirty="0">
                <a:solidFill>
                  <a:srgbClr val="051D40"/>
                </a:solidFill>
              </a:endParaRPr>
            </a:p>
          </p:txBody>
        </p:sp>
        <p:sp>
          <p:nvSpPr>
            <p:cNvPr id="26" name="Arrow: Notched Right 25">
              <a:extLst>
                <a:ext uri="{FF2B5EF4-FFF2-40B4-BE49-F238E27FC236}">
                  <a16:creationId xmlns:a16="http://schemas.microsoft.com/office/drawing/2014/main" id="{8CBE36DC-C9CB-7C6B-4642-394DB196878E}"/>
                </a:ext>
              </a:extLst>
            </p:cNvPr>
            <p:cNvSpPr/>
            <p:nvPr/>
          </p:nvSpPr>
          <p:spPr>
            <a:xfrm>
              <a:off x="1258000" y="5483938"/>
              <a:ext cx="285606" cy="175774"/>
            </a:xfrm>
            <a:prstGeom prst="notchedRightArrow">
              <a:avLst/>
            </a:prstGeom>
            <a:noFill/>
            <a:ln>
              <a:solidFill>
                <a:srgbClr val="145D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16F72B-EAA5-05E1-A3E4-1425EBBD1724}"/>
              </a:ext>
            </a:extLst>
          </p:cNvPr>
          <p:cNvGrpSpPr/>
          <p:nvPr/>
        </p:nvGrpSpPr>
        <p:grpSpPr>
          <a:xfrm>
            <a:off x="1635777" y="4855676"/>
            <a:ext cx="5298423" cy="400110"/>
            <a:chOff x="1251210" y="4982345"/>
            <a:chExt cx="5298423" cy="4001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CA2175-CD74-650A-FAF5-7944466D60E2}"/>
                </a:ext>
              </a:extLst>
            </p:cNvPr>
            <p:cNvSpPr txBox="1"/>
            <p:nvPr/>
          </p:nvSpPr>
          <p:spPr>
            <a:xfrm>
              <a:off x="1539108" y="4982345"/>
              <a:ext cx="50105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2000" i="1" dirty="0">
                  <a:solidFill>
                    <a:srgbClr val="051D40"/>
                  </a:solidFill>
                </a:rPr>
                <a:t>Adding the advanced arithmetic operations.</a:t>
              </a:r>
              <a:endParaRPr lang="en-US" altLang="en-US" sz="2000" i="1" dirty="0">
                <a:solidFill>
                  <a:srgbClr val="051D40"/>
                </a:solidFill>
              </a:endParaRPr>
            </a:p>
          </p:txBody>
        </p:sp>
        <p:sp>
          <p:nvSpPr>
            <p:cNvPr id="29" name="Arrow: Notched Right 28">
              <a:extLst>
                <a:ext uri="{FF2B5EF4-FFF2-40B4-BE49-F238E27FC236}">
                  <a16:creationId xmlns:a16="http://schemas.microsoft.com/office/drawing/2014/main" id="{5966BBF5-CD09-4543-A19F-16475C409898}"/>
                </a:ext>
              </a:extLst>
            </p:cNvPr>
            <p:cNvSpPr/>
            <p:nvPr/>
          </p:nvSpPr>
          <p:spPr>
            <a:xfrm>
              <a:off x="1251210" y="5102690"/>
              <a:ext cx="285606" cy="175774"/>
            </a:xfrm>
            <a:prstGeom prst="notchedRightArrow">
              <a:avLst/>
            </a:prstGeom>
            <a:noFill/>
            <a:ln>
              <a:solidFill>
                <a:srgbClr val="145D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A71D5-19A7-7A51-D1B5-00D64905BD72}"/>
              </a:ext>
            </a:extLst>
          </p:cNvPr>
          <p:cNvGrpSpPr/>
          <p:nvPr/>
        </p:nvGrpSpPr>
        <p:grpSpPr>
          <a:xfrm>
            <a:off x="1256146" y="1723124"/>
            <a:ext cx="1906278" cy="400110"/>
            <a:chOff x="1256146" y="1731410"/>
            <a:chExt cx="2065760" cy="400110"/>
          </a:xfrm>
        </p:grpSpPr>
        <p:pic>
          <p:nvPicPr>
            <p:cNvPr id="7" name="Picture 6" descr="A blue circle with a black background&#10;&#10;Description automatically generated">
              <a:extLst>
                <a:ext uri="{FF2B5EF4-FFF2-40B4-BE49-F238E27FC236}">
                  <a16:creationId xmlns:a16="http://schemas.microsoft.com/office/drawing/2014/main" id="{9BCAA2F4-C447-7BAD-65A1-72B03D98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7" t="22404" r="18455" b="23679"/>
            <a:stretch/>
          </p:blipFill>
          <p:spPr>
            <a:xfrm>
              <a:off x="1256146" y="1809383"/>
              <a:ext cx="299756" cy="2579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58860-E2D7-B601-6F3F-393BE81CD129}"/>
                </a:ext>
              </a:extLst>
            </p:cNvPr>
            <p:cNvSpPr txBox="1"/>
            <p:nvPr/>
          </p:nvSpPr>
          <p:spPr>
            <a:xfrm>
              <a:off x="1555902" y="1731410"/>
              <a:ext cx="17660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2000" dirty="0">
                  <a:solidFill>
                    <a:srgbClr val="051D40"/>
                  </a:solidFill>
                </a:rPr>
                <a:t>Foundation :</a:t>
              </a:r>
            </a:p>
          </p:txBody>
        </p:sp>
      </p:grpSp>
      <p:sp>
        <p:nvSpPr>
          <p:cNvPr id="2" name="!!q">
            <a:extLst>
              <a:ext uri="{FF2B5EF4-FFF2-40B4-BE49-F238E27FC236}">
                <a16:creationId xmlns:a16="http://schemas.microsoft.com/office/drawing/2014/main" id="{9361EC22-8744-F6C4-45F4-9C1CE810128E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27" name="!!ff">
            <a:extLst>
              <a:ext uri="{FF2B5EF4-FFF2-40B4-BE49-F238E27FC236}">
                <a16:creationId xmlns:a16="http://schemas.microsoft.com/office/drawing/2014/main" id="{2799BF83-D4D7-4DB3-8650-2FDFD493B6B6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Plan:</a:t>
            </a:r>
            <a:endParaRPr lang="en-US" sz="2000" u="sng" dirty="0">
              <a:solidFill>
                <a:srgbClr val="05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91F-2751-30EA-BA6D-EFC48641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DADD2-F424-7523-2E39-82B567017349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80607C5C-5166-8C24-AA69-ED87437E3AF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C6D1C-8C14-2559-6905-EF7F88F4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1" y="1347497"/>
            <a:ext cx="1154591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2BAA-B918-B417-F090-95EF6192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pc">
            <a:extLst>
              <a:ext uri="{FF2B5EF4-FFF2-40B4-BE49-F238E27FC236}">
                <a16:creationId xmlns:a16="http://schemas.microsoft.com/office/drawing/2014/main" id="{EB35FBBB-BE6A-6724-60B4-5541F5D7EF04}"/>
              </a:ext>
            </a:extLst>
          </p:cNvPr>
          <p:cNvSpPr/>
          <p:nvPr/>
        </p:nvSpPr>
        <p:spPr>
          <a:xfrm>
            <a:off x="5323193" y="1511749"/>
            <a:ext cx="1569418" cy="156705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3ECB275C-D4B1-C627-6121-8B0A62B89CB5}"/>
              </a:ext>
            </a:extLst>
          </p:cNvPr>
          <p:cNvSpPr txBox="1"/>
          <p:nvPr/>
        </p:nvSpPr>
        <p:spPr>
          <a:xfrm>
            <a:off x="5483036" y="1865671"/>
            <a:ext cx="124973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  <a:r>
              <a:rPr lang="ar-EG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  <a:endParaRPr lang="en-US" sz="66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C48367F-F47B-3AE3-BBA9-0A61E60D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9598152" y="0"/>
            <a:ext cx="2514218" cy="2514218"/>
          </a:xfrm>
          <a:prstGeom prst="rect">
            <a:avLst/>
          </a:prstGeom>
        </p:spPr>
      </p:pic>
      <p:sp>
        <p:nvSpPr>
          <p:cNvPr id="4" name="!!z">
            <a:extLst>
              <a:ext uri="{FF2B5EF4-FFF2-40B4-BE49-F238E27FC236}">
                <a16:creationId xmlns:a16="http://schemas.microsoft.com/office/drawing/2014/main" id="{1C738405-191A-44E9-F976-90A8D3F82A1B}"/>
              </a:ext>
            </a:extLst>
          </p:cNvPr>
          <p:cNvSpPr txBox="1"/>
          <p:nvPr/>
        </p:nvSpPr>
        <p:spPr>
          <a:xfrm>
            <a:off x="1697887" y="3140715"/>
            <a:ext cx="98308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Communication Extensions</a:t>
            </a:r>
            <a:endParaRPr lang="en-US" sz="6000" b="1" dirty="0">
              <a:solidFill>
                <a:srgbClr val="051D40"/>
              </a:solidFill>
            </a:endParaRPr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958777-4F34-E6C5-6C1D-93EEAA6DA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055497"/>
            <a:ext cx="1936145" cy="19361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70FF5-4DEA-0D0D-29B8-26758349CD2B}"/>
              </a:ext>
            </a:extLst>
          </p:cNvPr>
          <p:cNvGrpSpPr/>
          <p:nvPr/>
        </p:nvGrpSpPr>
        <p:grpSpPr>
          <a:xfrm>
            <a:off x="-3211983" y="-27133"/>
            <a:ext cx="4502707" cy="6858000"/>
            <a:chOff x="10147331" y="0"/>
            <a:chExt cx="4502707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89DBE5-5A72-147E-BBFE-494D2DD18BF6}"/>
                </a:ext>
              </a:extLst>
            </p:cNvPr>
            <p:cNvGrpSpPr/>
            <p:nvPr/>
          </p:nvGrpSpPr>
          <p:grpSpPr>
            <a:xfrm>
              <a:off x="10147331" y="0"/>
              <a:ext cx="4502707" cy="6858000"/>
              <a:chOff x="10147331" y="0"/>
              <a:chExt cx="4502707" cy="6858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276897F-3290-B2A1-BCEB-7ACA4402149B}"/>
                  </a:ext>
                </a:extLst>
              </p:cNvPr>
              <p:cNvGrpSpPr/>
              <p:nvPr/>
            </p:nvGrpSpPr>
            <p:grpSpPr>
              <a:xfrm>
                <a:off x="10147331" y="0"/>
                <a:ext cx="3974499" cy="6858000"/>
                <a:chOff x="10147331" y="0"/>
                <a:chExt cx="3974499" cy="6858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C0F466-420B-D7EF-6DC1-0183FB5F7052}"/>
                    </a:ext>
                  </a:extLst>
                </p:cNvPr>
                <p:cNvSpPr/>
                <p:nvPr/>
              </p:nvSpPr>
              <p:spPr>
                <a:xfrm>
                  <a:off x="10147331" y="0"/>
                  <a:ext cx="3974499" cy="6858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2FF332-6EE5-C648-1C75-534D9D8606DD}"/>
                    </a:ext>
                  </a:extLst>
                </p:cNvPr>
                <p:cNvSpPr txBox="1"/>
                <p:nvPr/>
              </p:nvSpPr>
              <p:spPr>
                <a:xfrm>
                  <a:off x="11667329" y="555275"/>
                  <a:ext cx="1876926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dirty="0">
                      <a:solidFill>
                        <a:srgbClr val="FFFFFF"/>
                      </a:solidFill>
                      <a:latin typeface="Berlin Sans FB Demi" panose="020E0802020502020306" pitchFamily="34" charset="0"/>
                    </a:rPr>
                    <a:t>3</a:t>
                  </a:r>
                </a:p>
              </p:txBody>
            </p:sp>
          </p:grp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FDE16FA0-C160-A405-BCA3-0508172E0572}"/>
                  </a:ext>
                </a:extLst>
              </p:cNvPr>
              <p:cNvSpPr/>
              <p:nvPr/>
            </p:nvSpPr>
            <p:spPr>
              <a:xfrm rot="5400000">
                <a:off x="13907579" y="921069"/>
                <a:ext cx="956710" cy="528208"/>
              </a:xfrm>
              <a:prstGeom prst="triangle">
                <a:avLst/>
              </a:prstGeom>
              <a:solidFill>
                <a:srgbClr val="A6CA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76C5D3-C9D3-70F2-FCF0-13994A9E211C}"/>
                </a:ext>
              </a:extLst>
            </p:cNvPr>
            <p:cNvSpPr txBox="1"/>
            <p:nvPr/>
          </p:nvSpPr>
          <p:spPr>
            <a:xfrm>
              <a:off x="11245601" y="3752804"/>
              <a:ext cx="2071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GPIO</a:t>
              </a:r>
            </a:p>
          </p:txBody>
        </p:sp>
      </p:grpSp>
      <p:grpSp>
        <p:nvGrpSpPr>
          <p:cNvPr id="16" name="!!123">
            <a:extLst>
              <a:ext uri="{FF2B5EF4-FFF2-40B4-BE49-F238E27FC236}">
                <a16:creationId xmlns:a16="http://schemas.microsoft.com/office/drawing/2014/main" id="{443AD968-555B-AF84-42B8-33FFC5C2040D}"/>
              </a:ext>
            </a:extLst>
          </p:cNvPr>
          <p:cNvGrpSpPr/>
          <p:nvPr/>
        </p:nvGrpSpPr>
        <p:grpSpPr>
          <a:xfrm>
            <a:off x="-3568829" y="-27133"/>
            <a:ext cx="4651427" cy="6858000"/>
            <a:chOff x="7438522" y="0"/>
            <a:chExt cx="4516389" cy="6858000"/>
          </a:xfrm>
        </p:grpSpPr>
        <p:grpSp>
          <p:nvGrpSpPr>
            <p:cNvPr id="17" name="!!123">
              <a:extLst>
                <a:ext uri="{FF2B5EF4-FFF2-40B4-BE49-F238E27FC236}">
                  <a16:creationId xmlns:a16="http://schemas.microsoft.com/office/drawing/2014/main" id="{E0F71B33-3E8F-F02C-9188-2245D07DAA86}"/>
                </a:ext>
              </a:extLst>
            </p:cNvPr>
            <p:cNvGrpSpPr/>
            <p:nvPr/>
          </p:nvGrpSpPr>
          <p:grpSpPr>
            <a:xfrm>
              <a:off x="7438522" y="0"/>
              <a:ext cx="4516389" cy="6858000"/>
              <a:chOff x="7438522" y="0"/>
              <a:chExt cx="4516389" cy="6858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919D8A-5DAA-C18C-1199-EC70EC8E6497}"/>
                  </a:ext>
                </a:extLst>
              </p:cNvPr>
              <p:cNvSpPr/>
              <p:nvPr/>
            </p:nvSpPr>
            <p:spPr>
              <a:xfrm>
                <a:off x="7438522" y="0"/>
                <a:ext cx="3989467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FA0FAA20-C094-2BBD-2EEB-913C3167F6F3}"/>
                  </a:ext>
                </a:extLst>
              </p:cNvPr>
              <p:cNvSpPr/>
              <p:nvPr/>
            </p:nvSpPr>
            <p:spPr>
              <a:xfrm rot="5400000">
                <a:off x="11210446" y="873059"/>
                <a:ext cx="960721" cy="528208"/>
              </a:xfrm>
              <a:prstGeom prst="triangle">
                <a:avLst/>
              </a:prstGeom>
              <a:solidFill>
                <a:srgbClr val="83C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5026E4-A9A9-F5CB-2EC9-207104CEDA44}"/>
                </a:ext>
              </a:extLst>
            </p:cNvPr>
            <p:cNvSpPr txBox="1"/>
            <p:nvPr/>
          </p:nvSpPr>
          <p:spPr>
            <a:xfrm>
              <a:off x="8859902" y="616488"/>
              <a:ext cx="187692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dirty="0">
                  <a:solidFill>
                    <a:srgbClr val="FFFFFF"/>
                  </a:solidFill>
                  <a:latin typeface="Berlin Sans FB Demi" panose="020E0802020502020306" pitchFamily="34" charset="0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CFA28-3998-A5FC-1B12-8181E8D7B3D9}"/>
                </a:ext>
              </a:extLst>
            </p:cNvPr>
            <p:cNvSpPr txBox="1"/>
            <p:nvPr/>
          </p:nvSpPr>
          <p:spPr>
            <a:xfrm>
              <a:off x="8582111" y="3779552"/>
              <a:ext cx="2071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UART</a:t>
              </a:r>
            </a:p>
          </p:txBody>
        </p:sp>
      </p:grpSp>
      <p:grpSp>
        <p:nvGrpSpPr>
          <p:cNvPr id="25" name="!!Group 50">
            <a:extLst>
              <a:ext uri="{FF2B5EF4-FFF2-40B4-BE49-F238E27FC236}">
                <a16:creationId xmlns:a16="http://schemas.microsoft.com/office/drawing/2014/main" id="{13402D7A-0C2A-4003-9205-4C036298AAFD}"/>
              </a:ext>
            </a:extLst>
          </p:cNvPr>
          <p:cNvGrpSpPr/>
          <p:nvPr/>
        </p:nvGrpSpPr>
        <p:grpSpPr>
          <a:xfrm>
            <a:off x="-3756986" y="-27133"/>
            <a:ext cx="4603872" cy="6858000"/>
            <a:chOff x="4838700" y="0"/>
            <a:chExt cx="460387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A508B0-7A6D-D0CF-7AE1-D7AC4BB09DE2}"/>
                </a:ext>
              </a:extLst>
            </p:cNvPr>
            <p:cNvSpPr/>
            <p:nvPr/>
          </p:nvSpPr>
          <p:spPr>
            <a:xfrm>
              <a:off x="4838700" y="0"/>
              <a:ext cx="410875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628CB1-BD53-4736-2A33-68E8F5D45135}"/>
                </a:ext>
              </a:extLst>
            </p:cNvPr>
            <p:cNvGrpSpPr/>
            <p:nvPr/>
          </p:nvGrpSpPr>
          <p:grpSpPr>
            <a:xfrm>
              <a:off x="6371751" y="643622"/>
              <a:ext cx="3070821" cy="2400657"/>
              <a:chOff x="6371751" y="643622"/>
              <a:chExt cx="3070821" cy="2400657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12EE909A-52E2-FF8B-DA42-3AB83AF5F027}"/>
                  </a:ext>
                </a:extLst>
              </p:cNvPr>
              <p:cNvSpPr/>
              <p:nvPr/>
            </p:nvSpPr>
            <p:spPr>
              <a:xfrm rot="5400000">
                <a:off x="8698107" y="923075"/>
                <a:ext cx="960721" cy="528208"/>
              </a:xfrm>
              <a:prstGeom prst="triangle">
                <a:avLst/>
              </a:prstGeom>
              <a:solidFill>
                <a:srgbClr val="46B1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7A0BFC-F1D1-8964-2F97-08E24DA6F446}"/>
                  </a:ext>
                </a:extLst>
              </p:cNvPr>
              <p:cNvSpPr txBox="1"/>
              <p:nvPr/>
            </p:nvSpPr>
            <p:spPr>
              <a:xfrm>
                <a:off x="6371751" y="643622"/>
                <a:ext cx="187692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>
                    <a:solidFill>
                      <a:srgbClr val="FFFFFF"/>
                    </a:solidFill>
                    <a:latin typeface="Berlin Sans FB Demi" panose="020E0802020502020306" pitchFamily="34" charset="0"/>
                  </a:rPr>
                  <a:t>1</a:t>
                </a:r>
              </a:p>
            </p:txBody>
          </p:sp>
        </p:grpSp>
        <p:sp>
          <p:nvSpPr>
            <p:cNvPr id="33" name="!!TextBox 35">
              <a:extLst>
                <a:ext uri="{FF2B5EF4-FFF2-40B4-BE49-F238E27FC236}">
                  <a16:creationId xmlns:a16="http://schemas.microsoft.com/office/drawing/2014/main" id="{552F34C4-E920-F394-BEF7-547A04014A8F}"/>
                </a:ext>
              </a:extLst>
            </p:cNvPr>
            <p:cNvSpPr txBox="1"/>
            <p:nvPr/>
          </p:nvSpPr>
          <p:spPr>
            <a:xfrm>
              <a:off x="5337215" y="3822729"/>
              <a:ext cx="32952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AMPA APB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405833"/>
      </p:ext>
    </p:extLst>
  </p:cSld>
  <p:clrMapOvr>
    <a:masterClrMapping/>
  </p:clrMapOvr>
  <p:transition spd="slow">
    <p:fade thruBlk="1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41792-0F92-17AD-AA05-4E47F08B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7948788-3952-9553-7963-013FE5E8E327}"/>
              </a:ext>
            </a:extLst>
          </p:cNvPr>
          <p:cNvGrpSpPr/>
          <p:nvPr/>
        </p:nvGrpSpPr>
        <p:grpSpPr>
          <a:xfrm>
            <a:off x="8217500" y="1467"/>
            <a:ext cx="4502707" cy="6858000"/>
            <a:chOff x="10147331" y="0"/>
            <a:chExt cx="4502707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6C27AD-5328-50DB-E988-73473157C0A3}"/>
                </a:ext>
              </a:extLst>
            </p:cNvPr>
            <p:cNvGrpSpPr/>
            <p:nvPr/>
          </p:nvGrpSpPr>
          <p:grpSpPr>
            <a:xfrm>
              <a:off x="10147331" y="0"/>
              <a:ext cx="4502707" cy="6858000"/>
              <a:chOff x="10147331" y="0"/>
              <a:chExt cx="4502707" cy="6858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24590C-465C-DC11-0CBB-7C709A84E83B}"/>
                  </a:ext>
                </a:extLst>
              </p:cNvPr>
              <p:cNvGrpSpPr/>
              <p:nvPr/>
            </p:nvGrpSpPr>
            <p:grpSpPr>
              <a:xfrm>
                <a:off x="10147331" y="0"/>
                <a:ext cx="3974499" cy="6858000"/>
                <a:chOff x="10147331" y="0"/>
                <a:chExt cx="3974499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9A294A-C133-8095-AE5B-5279E657146D}"/>
                    </a:ext>
                  </a:extLst>
                </p:cNvPr>
                <p:cNvSpPr/>
                <p:nvPr/>
              </p:nvSpPr>
              <p:spPr>
                <a:xfrm>
                  <a:off x="10147331" y="0"/>
                  <a:ext cx="3974499" cy="6858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2FB2D3-2559-C27A-853D-5D3008FC67A2}"/>
                    </a:ext>
                  </a:extLst>
                </p:cNvPr>
                <p:cNvSpPr txBox="1"/>
                <p:nvPr/>
              </p:nvSpPr>
              <p:spPr>
                <a:xfrm>
                  <a:off x="11667329" y="555275"/>
                  <a:ext cx="1876926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dirty="0">
                      <a:solidFill>
                        <a:srgbClr val="FFFFFF"/>
                      </a:solidFill>
                      <a:latin typeface="Berlin Sans FB Demi" panose="020E0802020502020306" pitchFamily="34" charset="0"/>
                    </a:rPr>
                    <a:t>3</a:t>
                  </a:r>
                </a:p>
              </p:txBody>
            </p:sp>
          </p:grpSp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E6350522-F209-131B-8D8F-B9104E2F76A1}"/>
                  </a:ext>
                </a:extLst>
              </p:cNvPr>
              <p:cNvSpPr/>
              <p:nvPr/>
            </p:nvSpPr>
            <p:spPr>
              <a:xfrm rot="5400000">
                <a:off x="13907579" y="921069"/>
                <a:ext cx="956710" cy="528208"/>
              </a:xfrm>
              <a:prstGeom prst="triangle">
                <a:avLst/>
              </a:prstGeom>
              <a:solidFill>
                <a:srgbClr val="A6CAE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196CE6-1D15-9A63-59CE-29B2A961E65D}"/>
                </a:ext>
              </a:extLst>
            </p:cNvPr>
            <p:cNvSpPr txBox="1"/>
            <p:nvPr/>
          </p:nvSpPr>
          <p:spPr>
            <a:xfrm>
              <a:off x="11245601" y="3752804"/>
              <a:ext cx="2071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GPIO</a:t>
              </a:r>
            </a:p>
          </p:txBody>
        </p:sp>
      </p:grpSp>
      <p:grpSp>
        <p:nvGrpSpPr>
          <p:cNvPr id="6" name="!!123">
            <a:extLst>
              <a:ext uri="{FF2B5EF4-FFF2-40B4-BE49-F238E27FC236}">
                <a16:creationId xmlns:a16="http://schemas.microsoft.com/office/drawing/2014/main" id="{81D88A59-E23A-350D-FE4E-E48290C0C332}"/>
              </a:ext>
            </a:extLst>
          </p:cNvPr>
          <p:cNvGrpSpPr/>
          <p:nvPr/>
        </p:nvGrpSpPr>
        <p:grpSpPr>
          <a:xfrm>
            <a:off x="4108750" y="0"/>
            <a:ext cx="4651427" cy="6858000"/>
            <a:chOff x="7438522" y="0"/>
            <a:chExt cx="4516389" cy="6858000"/>
          </a:xfrm>
        </p:grpSpPr>
        <p:grpSp>
          <p:nvGrpSpPr>
            <p:cNvPr id="30" name="!!123">
              <a:extLst>
                <a:ext uri="{FF2B5EF4-FFF2-40B4-BE49-F238E27FC236}">
                  <a16:creationId xmlns:a16="http://schemas.microsoft.com/office/drawing/2014/main" id="{2FB5748C-C486-318C-A21F-AC46C3FE87B7}"/>
                </a:ext>
              </a:extLst>
            </p:cNvPr>
            <p:cNvGrpSpPr/>
            <p:nvPr/>
          </p:nvGrpSpPr>
          <p:grpSpPr>
            <a:xfrm>
              <a:off x="7438522" y="0"/>
              <a:ext cx="4516389" cy="6858000"/>
              <a:chOff x="7438522" y="0"/>
              <a:chExt cx="4516389" cy="6858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A511BC-E0E7-1EA2-92FA-3AAC7E644C1F}"/>
                  </a:ext>
                </a:extLst>
              </p:cNvPr>
              <p:cNvSpPr/>
              <p:nvPr/>
            </p:nvSpPr>
            <p:spPr>
              <a:xfrm>
                <a:off x="7438522" y="0"/>
                <a:ext cx="3989467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12FA65E8-27A6-3CD3-93E9-1E818BEB9CFA}"/>
                  </a:ext>
                </a:extLst>
              </p:cNvPr>
              <p:cNvSpPr/>
              <p:nvPr/>
            </p:nvSpPr>
            <p:spPr>
              <a:xfrm rot="5400000">
                <a:off x="11210446" y="873059"/>
                <a:ext cx="960721" cy="528208"/>
              </a:xfrm>
              <a:prstGeom prst="triangle">
                <a:avLst/>
              </a:prstGeom>
              <a:solidFill>
                <a:srgbClr val="83C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A8A0F-C6C8-2FF7-FC5E-BE6ED18BF64A}"/>
                </a:ext>
              </a:extLst>
            </p:cNvPr>
            <p:cNvSpPr txBox="1"/>
            <p:nvPr/>
          </p:nvSpPr>
          <p:spPr>
            <a:xfrm>
              <a:off x="8859902" y="616488"/>
              <a:ext cx="187692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dirty="0">
                  <a:solidFill>
                    <a:srgbClr val="FFFFFF"/>
                  </a:solidFill>
                  <a:latin typeface="Berlin Sans FB Demi" panose="020E0802020502020306" pitchFamily="34" charset="0"/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BB5BC7-56BA-91C8-AE72-E29564A51B0B}"/>
                </a:ext>
              </a:extLst>
            </p:cNvPr>
            <p:cNvSpPr txBox="1"/>
            <p:nvPr/>
          </p:nvSpPr>
          <p:spPr>
            <a:xfrm>
              <a:off x="8582111" y="3779552"/>
              <a:ext cx="2071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UART</a:t>
              </a:r>
            </a:p>
          </p:txBody>
        </p:sp>
      </p:grpSp>
      <p:grpSp>
        <p:nvGrpSpPr>
          <p:cNvPr id="51" name="!!Group 50">
            <a:extLst>
              <a:ext uri="{FF2B5EF4-FFF2-40B4-BE49-F238E27FC236}">
                <a16:creationId xmlns:a16="http://schemas.microsoft.com/office/drawing/2014/main" id="{3BCE5240-4662-F981-6BCE-7EDD66E83632}"/>
              </a:ext>
            </a:extLst>
          </p:cNvPr>
          <p:cNvGrpSpPr/>
          <p:nvPr/>
        </p:nvGrpSpPr>
        <p:grpSpPr>
          <a:xfrm>
            <a:off x="0" y="299"/>
            <a:ext cx="4603872" cy="6858000"/>
            <a:chOff x="4838700" y="0"/>
            <a:chExt cx="460387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2E91A-F8B8-09E2-02F9-B1958254B4DA}"/>
                </a:ext>
              </a:extLst>
            </p:cNvPr>
            <p:cNvSpPr/>
            <p:nvPr/>
          </p:nvSpPr>
          <p:spPr>
            <a:xfrm>
              <a:off x="4838700" y="0"/>
              <a:ext cx="410875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FC91FF5-286F-55FD-99B0-A2D036F3DCBD}"/>
                </a:ext>
              </a:extLst>
            </p:cNvPr>
            <p:cNvGrpSpPr/>
            <p:nvPr/>
          </p:nvGrpSpPr>
          <p:grpSpPr>
            <a:xfrm>
              <a:off x="6371751" y="643622"/>
              <a:ext cx="3070821" cy="2400657"/>
              <a:chOff x="6371751" y="643622"/>
              <a:chExt cx="3070821" cy="2400657"/>
            </a:xfrm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99469421-93CD-7FC3-3D1C-B39B862A8929}"/>
                  </a:ext>
                </a:extLst>
              </p:cNvPr>
              <p:cNvSpPr/>
              <p:nvPr/>
            </p:nvSpPr>
            <p:spPr>
              <a:xfrm rot="5400000">
                <a:off x="8698107" y="923075"/>
                <a:ext cx="960721" cy="528208"/>
              </a:xfrm>
              <a:prstGeom prst="triangle">
                <a:avLst/>
              </a:prstGeom>
              <a:solidFill>
                <a:srgbClr val="46B1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E4E0F5-6039-3CC9-2B8F-09F6BB1EC56B}"/>
                  </a:ext>
                </a:extLst>
              </p:cNvPr>
              <p:cNvSpPr txBox="1"/>
              <p:nvPr/>
            </p:nvSpPr>
            <p:spPr>
              <a:xfrm>
                <a:off x="6371751" y="643622"/>
                <a:ext cx="187692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>
                    <a:solidFill>
                      <a:srgbClr val="FFFFFF"/>
                    </a:solidFill>
                    <a:latin typeface="Berlin Sans FB Demi" panose="020E0802020502020306" pitchFamily="34" charset="0"/>
                  </a:rPr>
                  <a:t>1</a:t>
                </a:r>
              </a:p>
            </p:txBody>
          </p:sp>
        </p:grpSp>
        <p:sp>
          <p:nvSpPr>
            <p:cNvPr id="36" name="!!TextBox 35">
              <a:extLst>
                <a:ext uri="{FF2B5EF4-FFF2-40B4-BE49-F238E27FC236}">
                  <a16:creationId xmlns:a16="http://schemas.microsoft.com/office/drawing/2014/main" id="{65D13E4D-9F88-5C6F-48BF-694344F63E60}"/>
                </a:ext>
              </a:extLst>
            </p:cNvPr>
            <p:cNvSpPr txBox="1"/>
            <p:nvPr/>
          </p:nvSpPr>
          <p:spPr>
            <a:xfrm>
              <a:off x="5337215" y="3822729"/>
              <a:ext cx="32952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FFFFF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AMPA APB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33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534-5566-55DD-D307-F024EF0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615C494-BA14-F0AA-B184-073A077A3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6" y="1323606"/>
            <a:ext cx="5278810" cy="5134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B232F-109F-308C-17F4-B39BC234BC78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D8B518E-747F-9E69-4363-E106C047743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Characteristics 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EF2DBC-B275-B0E5-4EBE-A4967C00E3B2}"/>
              </a:ext>
            </a:extLst>
          </p:cNvPr>
          <p:cNvGrpSpPr/>
          <p:nvPr/>
        </p:nvGrpSpPr>
        <p:grpSpPr>
          <a:xfrm>
            <a:off x="830962" y="1121624"/>
            <a:ext cx="9473944" cy="400110"/>
            <a:chOff x="904444" y="1336693"/>
            <a:chExt cx="9473944" cy="400110"/>
          </a:xfrm>
        </p:grpSpPr>
        <p:sp>
          <p:nvSpPr>
            <p:cNvPr id="7" name="!!pc">
              <a:extLst>
                <a:ext uri="{FF2B5EF4-FFF2-40B4-BE49-F238E27FC236}">
                  <a16:creationId xmlns:a16="http://schemas.microsoft.com/office/drawing/2014/main" id="{28223C89-0DFA-2A39-0C56-0AF6022B6CCD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3EAE3-3AA6-9A68-4381-40A84BCFFADB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A1E3F"/>
                  </a:solidFill>
                </a:rPr>
                <a:t>APB</a:t>
              </a:r>
              <a:r>
                <a:rPr lang="en-US" sz="2000" dirty="0">
                  <a:solidFill>
                    <a:srgbClr val="0A1E3F"/>
                  </a:solidFill>
                </a:rPr>
                <a:t> (Advanced Peripheral Bus) is a part of the AMBA protocol family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DC5A49-86C3-47D8-85F3-866E816C9A26}"/>
              </a:ext>
            </a:extLst>
          </p:cNvPr>
          <p:cNvGrpSpPr/>
          <p:nvPr/>
        </p:nvGrpSpPr>
        <p:grpSpPr>
          <a:xfrm>
            <a:off x="821540" y="1784342"/>
            <a:ext cx="8039532" cy="400110"/>
            <a:chOff x="904444" y="1336693"/>
            <a:chExt cx="8039532" cy="400110"/>
          </a:xfrm>
        </p:grpSpPr>
        <p:sp>
          <p:nvSpPr>
            <p:cNvPr id="10" name="!!pc">
              <a:extLst>
                <a:ext uri="{FF2B5EF4-FFF2-40B4-BE49-F238E27FC236}">
                  <a16:creationId xmlns:a16="http://schemas.microsoft.com/office/drawing/2014/main" id="{FE37969A-6083-F803-DD5E-01D7AFA30D90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336AAE-75D9-B56E-CDF7-1706DAAE035A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Developed by </a:t>
              </a:r>
              <a:r>
                <a:rPr lang="en-US" sz="2000" b="1" dirty="0">
                  <a:solidFill>
                    <a:srgbClr val="0A1E3F"/>
                  </a:solidFill>
                </a:rPr>
                <a:t>ARM</a:t>
              </a:r>
              <a:r>
                <a:rPr lang="en-US" sz="2000" dirty="0">
                  <a:solidFill>
                    <a:srgbClr val="0A1E3F"/>
                  </a:solidFill>
                </a:rPr>
                <a:t> to connect low-speed peripherals.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F78E64-159D-5B67-95BB-E12ED9D2E373}"/>
              </a:ext>
            </a:extLst>
          </p:cNvPr>
          <p:cNvGrpSpPr/>
          <p:nvPr/>
        </p:nvGrpSpPr>
        <p:grpSpPr>
          <a:xfrm>
            <a:off x="821540" y="2467911"/>
            <a:ext cx="8039532" cy="400110"/>
            <a:chOff x="904444" y="1336693"/>
            <a:chExt cx="8039532" cy="400110"/>
          </a:xfrm>
        </p:grpSpPr>
        <p:sp>
          <p:nvSpPr>
            <p:cNvPr id="13" name="!!pc">
              <a:extLst>
                <a:ext uri="{FF2B5EF4-FFF2-40B4-BE49-F238E27FC236}">
                  <a16:creationId xmlns:a16="http://schemas.microsoft.com/office/drawing/2014/main" id="{8D0AD497-B165-7148-04B5-E67E7C1E0F84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A90E1-6A2B-7070-355E-E343F735BE23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Designed for </a:t>
              </a:r>
              <a:r>
                <a:rPr lang="en-US" sz="2000" b="1" dirty="0">
                  <a:solidFill>
                    <a:srgbClr val="0A1E3F"/>
                  </a:solidFill>
                </a:rPr>
                <a:t>low</a:t>
              </a:r>
              <a:r>
                <a:rPr lang="en-US" sz="2000" dirty="0">
                  <a:solidFill>
                    <a:srgbClr val="0A1E3F"/>
                  </a:solidFill>
                </a:rPr>
                <a:t> </a:t>
              </a:r>
              <a:r>
                <a:rPr lang="en-US" sz="2000" b="1" dirty="0">
                  <a:solidFill>
                    <a:srgbClr val="0A1E3F"/>
                  </a:solidFill>
                </a:rPr>
                <a:t>power</a:t>
              </a:r>
              <a:r>
                <a:rPr lang="en-US" sz="2000" dirty="0">
                  <a:solidFill>
                    <a:srgbClr val="0A1E3F"/>
                  </a:solidFill>
                </a:rPr>
                <a:t> and </a:t>
              </a:r>
              <a:r>
                <a:rPr lang="en-US" sz="2000" b="1" dirty="0">
                  <a:solidFill>
                    <a:srgbClr val="0A1E3F"/>
                  </a:solidFill>
                </a:rPr>
                <a:t>simple</a:t>
              </a:r>
              <a:r>
                <a:rPr lang="en-US" sz="2000" dirty="0">
                  <a:solidFill>
                    <a:srgbClr val="0A1E3F"/>
                  </a:solidFill>
                </a:rPr>
                <a:t> interface needs.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A44CD-2C9F-C8BA-78E7-670E071B12F7}"/>
              </a:ext>
            </a:extLst>
          </p:cNvPr>
          <p:cNvGrpSpPr/>
          <p:nvPr/>
        </p:nvGrpSpPr>
        <p:grpSpPr>
          <a:xfrm>
            <a:off x="821540" y="4613349"/>
            <a:ext cx="8039532" cy="400110"/>
            <a:chOff x="904444" y="1336693"/>
            <a:chExt cx="8039532" cy="400110"/>
          </a:xfrm>
        </p:grpSpPr>
        <p:sp>
          <p:nvSpPr>
            <p:cNvPr id="16" name="!!pc">
              <a:extLst>
                <a:ext uri="{FF2B5EF4-FFF2-40B4-BE49-F238E27FC236}">
                  <a16:creationId xmlns:a16="http://schemas.microsoft.com/office/drawing/2014/main" id="{4B2E0AED-455E-87B0-3E71-8C8409858EBC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A69675-20ED-DB49-3E73-4DC46B29C64B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Reduces </a:t>
              </a:r>
              <a:r>
                <a:rPr lang="en-US" sz="2000" b="1" dirty="0">
                  <a:solidFill>
                    <a:srgbClr val="0A1E3F"/>
                  </a:solidFill>
                </a:rPr>
                <a:t>design complexity </a:t>
              </a:r>
              <a:r>
                <a:rPr lang="en-US" sz="2000" dirty="0">
                  <a:solidFill>
                    <a:srgbClr val="0A1E3F"/>
                  </a:solidFill>
                </a:rPr>
                <a:t>in SoC systems.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E338C0-C636-B871-87D1-825B252FEDF1}"/>
              </a:ext>
            </a:extLst>
          </p:cNvPr>
          <p:cNvGrpSpPr/>
          <p:nvPr/>
        </p:nvGrpSpPr>
        <p:grpSpPr>
          <a:xfrm>
            <a:off x="830962" y="3869989"/>
            <a:ext cx="8039532" cy="400110"/>
            <a:chOff x="904444" y="1336693"/>
            <a:chExt cx="8039532" cy="400110"/>
          </a:xfrm>
        </p:grpSpPr>
        <p:sp>
          <p:nvSpPr>
            <p:cNvPr id="19" name="!!pc">
              <a:extLst>
                <a:ext uri="{FF2B5EF4-FFF2-40B4-BE49-F238E27FC236}">
                  <a16:creationId xmlns:a16="http://schemas.microsoft.com/office/drawing/2014/main" id="{EA9D106A-E608-407F-8C93-E407A90BD35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D1F5A5-02BB-571D-09A3-DEF1F9EB6A2C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Used mainly with devices like </a:t>
              </a:r>
              <a:r>
                <a:rPr lang="en-US" sz="2000" b="1" dirty="0">
                  <a:solidFill>
                    <a:srgbClr val="0A1E3F"/>
                  </a:solidFill>
                </a:rPr>
                <a:t>UART</a:t>
              </a:r>
              <a:r>
                <a:rPr lang="en-US" sz="2000" dirty="0">
                  <a:solidFill>
                    <a:srgbClr val="0A1E3F"/>
                  </a:solidFill>
                </a:rPr>
                <a:t>, </a:t>
              </a:r>
              <a:r>
                <a:rPr lang="en-US" sz="2000" b="1" dirty="0">
                  <a:solidFill>
                    <a:srgbClr val="0A1E3F"/>
                  </a:solidFill>
                </a:rPr>
                <a:t>GPIO</a:t>
              </a:r>
              <a:r>
                <a:rPr lang="en-US" sz="2000" dirty="0">
                  <a:solidFill>
                    <a:srgbClr val="0A1E3F"/>
                  </a:solidFill>
                </a:rPr>
                <a:t>, </a:t>
              </a:r>
              <a:r>
                <a:rPr lang="en-US" sz="2000" b="1" dirty="0">
                  <a:solidFill>
                    <a:srgbClr val="0A1E3F"/>
                  </a:solidFill>
                </a:rPr>
                <a:t>Timers</a:t>
              </a:r>
              <a:r>
                <a:rPr lang="en-US" sz="2000" dirty="0">
                  <a:solidFill>
                    <a:srgbClr val="0A1E3F"/>
                  </a:solidFill>
                </a:rPr>
                <a:t>, </a:t>
              </a:r>
              <a:r>
                <a:rPr lang="en-US" sz="2000" b="1" dirty="0">
                  <a:solidFill>
                    <a:srgbClr val="0A1E3F"/>
                  </a:solidFill>
                </a:rPr>
                <a:t>etc.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07B002-08F3-A921-5352-0AFC03EB6DAD}"/>
              </a:ext>
            </a:extLst>
          </p:cNvPr>
          <p:cNvGrpSpPr/>
          <p:nvPr/>
        </p:nvGrpSpPr>
        <p:grpSpPr>
          <a:xfrm>
            <a:off x="830962" y="3169569"/>
            <a:ext cx="8039532" cy="400110"/>
            <a:chOff x="904444" y="1336693"/>
            <a:chExt cx="8039532" cy="400110"/>
          </a:xfrm>
        </p:grpSpPr>
        <p:sp>
          <p:nvSpPr>
            <p:cNvPr id="28" name="!!pc">
              <a:extLst>
                <a:ext uri="{FF2B5EF4-FFF2-40B4-BE49-F238E27FC236}">
                  <a16:creationId xmlns:a16="http://schemas.microsoft.com/office/drawing/2014/main" id="{DB311D12-E1A0-7C59-BF77-2B7411EABCEF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6A6EBF-2C85-FE52-36DE-3D15EE6EC50F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Ideal for </a:t>
              </a:r>
              <a:r>
                <a:rPr lang="en-US" sz="2000" b="1" dirty="0">
                  <a:solidFill>
                    <a:srgbClr val="0A1E3F"/>
                  </a:solidFill>
                </a:rPr>
                <a:t>power-sensitive</a:t>
              </a:r>
              <a:r>
                <a:rPr lang="en-US" sz="2000" dirty="0">
                  <a:solidFill>
                    <a:srgbClr val="0A1E3F"/>
                  </a:solidFill>
                </a:rPr>
                <a:t>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42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09C6-1170-3FCD-7E9E-9D7B0017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9344C-0DCD-A81F-7FE5-069CF9F8D67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!!ff">
            <a:extLst>
              <a:ext uri="{FF2B5EF4-FFF2-40B4-BE49-F238E27FC236}">
                <a16:creationId xmlns:a16="http://schemas.microsoft.com/office/drawing/2014/main" id="{8AB9FC9D-7CB3-8E35-6077-044C07B1191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Signals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800B9-65AA-5471-C216-2F935A51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"/>
          <a:stretch>
            <a:fillRect/>
          </a:stretch>
        </p:blipFill>
        <p:spPr>
          <a:xfrm>
            <a:off x="0" y="1089700"/>
            <a:ext cx="12153088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6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5A46-19E8-F1F4-D09A-56BA3531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F0443-F78D-1966-4E7E-C1268305AE5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215F0-C957-3119-B0F9-43F09DA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241"/>
            <a:ext cx="5824548" cy="3715133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E2889-42D7-E41E-226F-5CC94004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9" y="1580766"/>
            <a:ext cx="5824549" cy="3715133"/>
          </a:xfrm>
          <a:prstGeom prst="rect">
            <a:avLst/>
          </a:prstGeom>
        </p:spPr>
      </p:pic>
      <p:sp>
        <p:nvSpPr>
          <p:cNvPr id="7" name="!!ff">
            <a:extLst>
              <a:ext uri="{FF2B5EF4-FFF2-40B4-BE49-F238E27FC236}">
                <a16:creationId xmlns:a16="http://schemas.microsoft.com/office/drawing/2014/main" id="{BBF0BF58-1869-6115-8BFB-CB8F833C4227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Signals :</a:t>
            </a:r>
          </a:p>
        </p:txBody>
      </p:sp>
    </p:spTree>
    <p:extLst>
      <p:ext uri="{BB962C8B-B14F-4D97-AF65-F5344CB8AC3E}">
        <p14:creationId xmlns:p14="http://schemas.microsoft.com/office/powerpoint/2010/main" val="35477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61D5-3BF0-0D69-1B02-16AFA9C7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C2CE9-91D2-3BCF-5131-31E96528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42" y="56679"/>
            <a:ext cx="6239746" cy="6744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CA8E6-1EA1-5704-B259-BD67080D23AD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5D0B1B61-0999-694A-8FA0-E10285FAFA0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Design :</a:t>
            </a:r>
          </a:p>
        </p:txBody>
      </p:sp>
    </p:spTree>
    <p:extLst>
      <p:ext uri="{BB962C8B-B14F-4D97-AF65-F5344CB8AC3E}">
        <p14:creationId xmlns:p14="http://schemas.microsoft.com/office/powerpoint/2010/main" val="375807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3469-B6C3-C361-5DCC-7DC10881B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7CB06-7076-E769-6EB8-4CEB6046AEF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!!ff">
            <a:extLst>
              <a:ext uri="{FF2B5EF4-FFF2-40B4-BE49-F238E27FC236}">
                <a16:creationId xmlns:a16="http://schemas.microsoft.com/office/drawing/2014/main" id="{1F426862-D505-B325-35A2-D3E0595C92D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Design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421B1-481F-6800-C697-3E22A86C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7" b="1727"/>
          <a:stretch>
            <a:fillRect/>
          </a:stretch>
        </p:blipFill>
        <p:spPr>
          <a:xfrm>
            <a:off x="676992" y="1179496"/>
            <a:ext cx="4633529" cy="5278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29D0A-2DB6-2A01-3F92-F02EE95A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70" y="1121624"/>
            <a:ext cx="5366638" cy="52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F16B-1287-19E4-0FC2-4F3091500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5CEAE-70D2-0A41-CAC0-48889CBC6C03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C5AB8-F3A5-2974-05D9-289C4A9D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3" y="964096"/>
            <a:ext cx="4506330" cy="5619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4A4529-ACDB-FF7D-163C-942DDD54E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3" y="964096"/>
            <a:ext cx="6944728" cy="5695858"/>
          </a:xfrm>
          <a:prstGeom prst="rect">
            <a:avLst/>
          </a:prstGeom>
        </p:spPr>
      </p:pic>
      <p:sp>
        <p:nvSpPr>
          <p:cNvPr id="3" name="!!ff">
            <a:extLst>
              <a:ext uri="{FF2B5EF4-FFF2-40B4-BE49-F238E27FC236}">
                <a16:creationId xmlns:a16="http://schemas.microsoft.com/office/drawing/2014/main" id="{D92E52D2-E1EC-324E-BF2B-A63A9873FA0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Design :</a:t>
            </a:r>
          </a:p>
        </p:txBody>
      </p:sp>
    </p:spTree>
    <p:extLst>
      <p:ext uri="{BB962C8B-B14F-4D97-AF65-F5344CB8AC3E}">
        <p14:creationId xmlns:p14="http://schemas.microsoft.com/office/powerpoint/2010/main" val="22954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6926-2B50-0B43-C0DB-10BD4ACE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958244-A715-4467-CF1B-037AA189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5" y="262877"/>
            <a:ext cx="9744181" cy="6507271"/>
          </a:xfrm>
          <a:prstGeom prst="rect">
            <a:avLst/>
          </a:prstGeom>
        </p:spPr>
      </p:pic>
      <p:sp>
        <p:nvSpPr>
          <p:cNvPr id="9" name="!!ff">
            <a:extLst>
              <a:ext uri="{FF2B5EF4-FFF2-40B4-BE49-F238E27FC236}">
                <a16:creationId xmlns:a16="http://schemas.microsoft.com/office/drawing/2014/main" id="{03593103-E2DE-76C6-2389-B54BD6A91BA0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Design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098AB-5FEA-ABF4-F74B-59518175219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3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BF10-5978-2A51-9F03-D8CDB8EA7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pc">
            <a:extLst>
              <a:ext uri="{FF2B5EF4-FFF2-40B4-BE49-F238E27FC236}">
                <a16:creationId xmlns:a16="http://schemas.microsoft.com/office/drawing/2014/main" id="{812769F1-04F1-0CF3-8E19-EB4C22DF9D43}"/>
              </a:ext>
            </a:extLst>
          </p:cNvPr>
          <p:cNvSpPr/>
          <p:nvPr/>
        </p:nvSpPr>
        <p:spPr>
          <a:xfrm>
            <a:off x="5323193" y="1659925"/>
            <a:ext cx="1569418" cy="156705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79B2ACBC-739F-15CF-E49C-3F23BAA34E04}"/>
              </a:ext>
            </a:extLst>
          </p:cNvPr>
          <p:cNvSpPr txBox="1"/>
          <p:nvPr/>
        </p:nvSpPr>
        <p:spPr>
          <a:xfrm>
            <a:off x="5483036" y="2013847"/>
            <a:ext cx="124973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  <a:r>
              <a:rPr lang="ar-EG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  <a:endParaRPr lang="en-US" sz="66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8" name="!!q">
            <a:extLst>
              <a:ext uri="{FF2B5EF4-FFF2-40B4-BE49-F238E27FC236}">
                <a16:creationId xmlns:a16="http://schemas.microsoft.com/office/drawing/2014/main" id="{1218AEA9-3C55-F19E-46B2-03A695E111D6}"/>
              </a:ext>
            </a:extLst>
          </p:cNvPr>
          <p:cNvSpPr txBox="1"/>
          <p:nvPr/>
        </p:nvSpPr>
        <p:spPr>
          <a:xfrm>
            <a:off x="3728131" y="3093483"/>
            <a:ext cx="50209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51D40"/>
                </a:solidFill>
              </a:rPr>
              <a:t>Pipelined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049E9F9-6A0F-1846-8F99-B4E02282AF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343782"/>
            <a:ext cx="2514218" cy="251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0D277-545E-27B2-D5A4-1D8491FC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9598152" y="0"/>
            <a:ext cx="2514218" cy="2514218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D2097B3-A251-4C28-F173-D987498C9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0115" y="4343782"/>
            <a:ext cx="2056957" cy="22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2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200F-0994-BEFF-3471-D62B7CE51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f">
            <a:extLst>
              <a:ext uri="{FF2B5EF4-FFF2-40B4-BE49-F238E27FC236}">
                <a16:creationId xmlns:a16="http://schemas.microsoft.com/office/drawing/2014/main" id="{1F0D4631-E57C-7978-311B-8947C28524E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Testing (Results of Master Write Operation):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5E320-B106-79A9-2C9B-640818C0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950"/>
            <a:ext cx="12192000" cy="4682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354DA-9385-81B7-BE27-EEA7A8CBCB56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8DD3-4A1C-6BEA-672B-1ED527C61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f">
            <a:extLst>
              <a:ext uri="{FF2B5EF4-FFF2-40B4-BE49-F238E27FC236}">
                <a16:creationId xmlns:a16="http://schemas.microsoft.com/office/drawing/2014/main" id="{90F1436E-A908-0546-C819-E67AE558E357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Testing (Results of Master Read Operations):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D4CE0-B7D0-9B8E-C299-727F0A4E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490"/>
            <a:ext cx="12192000" cy="4737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68F9D-9D05-7418-754E-D005BF59D3C8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AMPA APB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4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F4047-68E7-98BB-E611-30100F5C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883A2-59C4-FA46-913A-76A529794303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6A9ACCBC-4943-4421-D806-8F637085CEB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Characteristics 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A8C206-7B07-2382-2F26-7F0F55E906E5}"/>
              </a:ext>
            </a:extLst>
          </p:cNvPr>
          <p:cNvGrpSpPr/>
          <p:nvPr/>
        </p:nvGrpSpPr>
        <p:grpSpPr>
          <a:xfrm>
            <a:off x="830962" y="1121624"/>
            <a:ext cx="9473944" cy="400110"/>
            <a:chOff x="904444" y="1336693"/>
            <a:chExt cx="9473944" cy="400110"/>
          </a:xfrm>
        </p:grpSpPr>
        <p:sp>
          <p:nvSpPr>
            <p:cNvPr id="7" name="!!pc">
              <a:extLst>
                <a:ext uri="{FF2B5EF4-FFF2-40B4-BE49-F238E27FC236}">
                  <a16:creationId xmlns:a16="http://schemas.microsoft.com/office/drawing/2014/main" id="{DC4D7149-8514-DFB8-0B72-8AA3D1938829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E261C6-1AC1-45D1-15B3-3F716FD9B389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 </a:t>
              </a:r>
              <a:r>
                <a:rPr lang="en-US" sz="2000" b="1" dirty="0">
                  <a:solidFill>
                    <a:srgbClr val="0A1E3F"/>
                  </a:solidFill>
                </a:rPr>
                <a:t>serial asynchronous</a:t>
              </a:r>
              <a:r>
                <a:rPr lang="ar-EG" sz="2000" b="1" dirty="0">
                  <a:solidFill>
                    <a:srgbClr val="0A1E3F"/>
                  </a:solidFill>
                </a:rPr>
                <a:t> </a:t>
              </a:r>
              <a:r>
                <a:rPr lang="en-US" sz="2000" b="1" dirty="0">
                  <a:solidFill>
                    <a:srgbClr val="0A1E3F"/>
                  </a:solidFill>
                </a:rPr>
                <a:t>communication protocol</a:t>
              </a:r>
              <a:r>
                <a:rPr lang="en-US" sz="2000" dirty="0">
                  <a:solidFill>
                    <a:srgbClr val="0A1E3F"/>
                  </a:solidFill>
                </a:rPr>
                <a:t> used for data transfer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F69BE2-94C3-51EE-1A45-267CA200441C}"/>
              </a:ext>
            </a:extLst>
          </p:cNvPr>
          <p:cNvGrpSpPr/>
          <p:nvPr/>
        </p:nvGrpSpPr>
        <p:grpSpPr>
          <a:xfrm>
            <a:off x="830962" y="1794995"/>
            <a:ext cx="9473944" cy="400110"/>
            <a:chOff x="904444" y="1336693"/>
            <a:chExt cx="9473944" cy="400110"/>
          </a:xfrm>
        </p:grpSpPr>
        <p:sp>
          <p:nvSpPr>
            <p:cNvPr id="10" name="!!pc">
              <a:extLst>
                <a:ext uri="{FF2B5EF4-FFF2-40B4-BE49-F238E27FC236}">
                  <a16:creationId xmlns:a16="http://schemas.microsoft.com/office/drawing/2014/main" id="{BD528964-670C-E8BF-B09F-D8B5CFB98005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13641-F56A-A4F9-1F4A-1D0C871B6E9E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Supports point-to-point communication — no addressing needed.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E496A-6BF7-DA4E-AE6B-8F164DC3F0DA}"/>
              </a:ext>
            </a:extLst>
          </p:cNvPr>
          <p:cNvGrpSpPr/>
          <p:nvPr/>
        </p:nvGrpSpPr>
        <p:grpSpPr>
          <a:xfrm>
            <a:off x="830962" y="3204290"/>
            <a:ext cx="10248842" cy="400110"/>
            <a:chOff x="904444" y="1336693"/>
            <a:chExt cx="10248842" cy="400110"/>
          </a:xfrm>
        </p:grpSpPr>
        <p:sp>
          <p:nvSpPr>
            <p:cNvPr id="13" name="!!pc">
              <a:extLst>
                <a:ext uri="{FF2B5EF4-FFF2-40B4-BE49-F238E27FC236}">
                  <a16:creationId xmlns:a16="http://schemas.microsoft.com/office/drawing/2014/main" id="{66C66CC9-A02C-1514-D362-1754504380DE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EAB7B4-996F-A3D8-78DF-43F6E485DDB0}"/>
                </a:ext>
              </a:extLst>
            </p:cNvPr>
            <p:cNvSpPr txBox="1"/>
            <p:nvPr/>
          </p:nvSpPr>
          <p:spPr>
            <a:xfrm>
              <a:off x="1259442" y="1336693"/>
              <a:ext cx="98938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Commonly found in </a:t>
              </a:r>
              <a:r>
                <a:rPr lang="en-US" sz="2000" b="1" dirty="0">
                  <a:solidFill>
                    <a:srgbClr val="0A1E3F"/>
                  </a:solidFill>
                </a:rPr>
                <a:t>microcontrollers</a:t>
              </a:r>
              <a:r>
                <a:rPr lang="en-US" sz="2000" dirty="0">
                  <a:solidFill>
                    <a:srgbClr val="0A1E3F"/>
                  </a:solidFill>
                </a:rPr>
                <a:t>, </a:t>
              </a:r>
              <a:r>
                <a:rPr lang="en-US" sz="2000" b="1" dirty="0">
                  <a:solidFill>
                    <a:srgbClr val="0A1E3F"/>
                  </a:solidFill>
                </a:rPr>
                <a:t>FPGAs</a:t>
              </a:r>
              <a:r>
                <a:rPr lang="en-US" sz="2000" dirty="0">
                  <a:solidFill>
                    <a:srgbClr val="0A1E3F"/>
                  </a:solidFill>
                </a:rPr>
                <a:t>, </a:t>
              </a:r>
              <a:r>
                <a:rPr lang="en-US" sz="2000" b="1" dirty="0">
                  <a:solidFill>
                    <a:srgbClr val="0A1E3F"/>
                  </a:solidFill>
                </a:rPr>
                <a:t>sensors</a:t>
              </a:r>
              <a:r>
                <a:rPr lang="en-US" sz="2000" dirty="0">
                  <a:solidFill>
                    <a:srgbClr val="0A1E3F"/>
                  </a:solidFill>
                </a:rPr>
                <a:t>, and </a:t>
              </a:r>
              <a:r>
                <a:rPr lang="en-US" sz="2000" b="1" dirty="0">
                  <a:solidFill>
                    <a:srgbClr val="0A1E3F"/>
                  </a:solidFill>
                </a:rPr>
                <a:t>embedded systems.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FD49D-644A-D36B-E4AC-84D9404FC436}"/>
              </a:ext>
            </a:extLst>
          </p:cNvPr>
          <p:cNvGrpSpPr/>
          <p:nvPr/>
        </p:nvGrpSpPr>
        <p:grpSpPr>
          <a:xfrm>
            <a:off x="830962" y="2489217"/>
            <a:ext cx="10248842" cy="400110"/>
            <a:chOff x="904444" y="1336693"/>
            <a:chExt cx="10248842" cy="400110"/>
          </a:xfrm>
        </p:grpSpPr>
        <p:sp>
          <p:nvSpPr>
            <p:cNvPr id="16" name="!!pc">
              <a:extLst>
                <a:ext uri="{FF2B5EF4-FFF2-40B4-BE49-F238E27FC236}">
                  <a16:creationId xmlns:a16="http://schemas.microsoft.com/office/drawing/2014/main" id="{862AC2BA-2593-BC7A-A048-6A050C397747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3676E0-C73D-898E-F9A8-61A9AE168B7E}"/>
                </a:ext>
              </a:extLst>
            </p:cNvPr>
            <p:cNvSpPr txBox="1"/>
            <p:nvPr/>
          </p:nvSpPr>
          <p:spPr>
            <a:xfrm>
              <a:off x="1259442" y="1336693"/>
              <a:ext cx="98938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Requires only </a:t>
              </a:r>
              <a:r>
                <a:rPr lang="en-US" sz="2000" b="1" dirty="0">
                  <a:solidFill>
                    <a:srgbClr val="0A1E3F"/>
                  </a:solidFill>
                </a:rPr>
                <a:t>two lines</a:t>
              </a:r>
              <a:r>
                <a:rPr lang="en-US" sz="2000" dirty="0">
                  <a:solidFill>
                    <a:srgbClr val="0A1E3F"/>
                  </a:solidFill>
                </a:rPr>
                <a:t>: TX (Transmit) and RX (Receive).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A638DC-2508-9899-6B5E-39E9A235FC0D}"/>
              </a:ext>
            </a:extLst>
          </p:cNvPr>
          <p:cNvGrpSpPr/>
          <p:nvPr/>
        </p:nvGrpSpPr>
        <p:grpSpPr>
          <a:xfrm>
            <a:off x="830962" y="3940214"/>
            <a:ext cx="10248842" cy="400110"/>
            <a:chOff x="904444" y="1336693"/>
            <a:chExt cx="10248842" cy="400110"/>
          </a:xfrm>
        </p:grpSpPr>
        <p:sp>
          <p:nvSpPr>
            <p:cNvPr id="19" name="!!pc">
              <a:extLst>
                <a:ext uri="{FF2B5EF4-FFF2-40B4-BE49-F238E27FC236}">
                  <a16:creationId xmlns:a16="http://schemas.microsoft.com/office/drawing/2014/main" id="{071D7C8E-E18F-7D37-D5A2-651F1A0404BC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FE7A17-F830-3255-BF3A-BCD464700E3C}"/>
                </a:ext>
              </a:extLst>
            </p:cNvPr>
            <p:cNvSpPr txBox="1"/>
            <p:nvPr/>
          </p:nvSpPr>
          <p:spPr>
            <a:xfrm>
              <a:off x="1259442" y="1336693"/>
              <a:ext cx="98938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Still used in over </a:t>
              </a:r>
              <a:r>
                <a:rPr lang="en-US" sz="2000" b="1" dirty="0">
                  <a:solidFill>
                    <a:srgbClr val="0A1E3F"/>
                  </a:solidFill>
                </a:rPr>
                <a:t>80% of embedded systems</a:t>
              </a:r>
              <a:r>
                <a:rPr lang="en-US" sz="2000" dirty="0">
                  <a:solidFill>
                    <a:srgbClr val="0A1E3F"/>
                  </a:solidFill>
                </a:rPr>
                <a:t> as a basic communication interface</a:t>
              </a:r>
            </a:p>
          </p:txBody>
        </p:sp>
      </p:grpSp>
      <p:pic>
        <p:nvPicPr>
          <p:cNvPr id="22" name="Picture 21" descr="A group of hexagons with black text&#10;&#10;AI-generated content may be incorrect.">
            <a:extLst>
              <a:ext uri="{FF2B5EF4-FFF2-40B4-BE49-F238E27FC236}">
                <a16:creationId xmlns:a16="http://schemas.microsoft.com/office/drawing/2014/main" id="{62430AEE-C80B-5352-68E1-D46788DF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086"/>
            <a:ext cx="12192000" cy="24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11088-C8BA-3CE1-1505-B382BCB8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653B7-C0AE-6AF4-AA70-DAC48864E318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D4B3EF2E-E6E0-DA9D-718B-F6D5AA5A0D1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Characteristics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35D05-BCCE-8136-833F-073024780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6" y="931935"/>
            <a:ext cx="10466962" cy="56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20F1A-EA6C-1FAD-4462-C48B4068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855C586-A93C-BBA0-CED0-F75359CE11E8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F3A21D-044F-D420-D1DA-04F7C916940F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4" name="Picture 3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D6289D19-C82F-2484-1264-9144EE204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098F8E-BF6B-A24A-26CE-750BEC2E8264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C30F8B-9531-76F8-0D01-C48806D81731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532DFF-4EF6-637A-45D4-125B707159D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49058B5A-9FC9-EF67-5A9D-0C579D56DA1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Block Diagram :</a:t>
            </a:r>
          </a:p>
        </p:txBody>
      </p:sp>
    </p:spTree>
    <p:extLst>
      <p:ext uri="{BB962C8B-B14F-4D97-AF65-F5344CB8AC3E}">
        <p14:creationId xmlns:p14="http://schemas.microsoft.com/office/powerpoint/2010/main" val="16837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7FB5-BBEC-CE12-F9C5-95816FBD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AE1D703-20E2-F3F3-B4BD-C573E26EDA60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B39E93-C733-B3C2-B819-5502A180E9B3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4" name="Picture 3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207177E1-68C2-137D-FA8B-1654A4003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6A7D40-3C9A-4B9F-6946-2446A810076C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CBF441-00D8-4A95-93E3-A56684BB6647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77820-5DD2-C65E-14E6-7639C877791D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2F8E7293-C11A-F3AA-2F9A-126AF49E4CA4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Block Diagram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88B27-CA3E-6876-FB87-695442FCA945}"/>
              </a:ext>
            </a:extLst>
          </p:cNvPr>
          <p:cNvSpPr/>
          <p:nvPr/>
        </p:nvSpPr>
        <p:spPr>
          <a:xfrm>
            <a:off x="3162299" y="2776537"/>
            <a:ext cx="1152525" cy="1862138"/>
          </a:xfrm>
          <a:custGeom>
            <a:avLst/>
            <a:gdLst>
              <a:gd name="connsiteX0" fmla="*/ 0 w 1143000"/>
              <a:gd name="connsiteY0" fmla="*/ 0 h 1871662"/>
              <a:gd name="connsiteX1" fmla="*/ 1143000 w 1143000"/>
              <a:gd name="connsiteY1" fmla="*/ 0 h 1871662"/>
              <a:gd name="connsiteX2" fmla="*/ 1143000 w 1143000"/>
              <a:gd name="connsiteY2" fmla="*/ 1871662 h 1871662"/>
              <a:gd name="connsiteX3" fmla="*/ 0 w 1143000"/>
              <a:gd name="connsiteY3" fmla="*/ 1871662 h 1871662"/>
              <a:gd name="connsiteX4" fmla="*/ 0 w 1143000"/>
              <a:gd name="connsiteY4" fmla="*/ 0 h 1871662"/>
              <a:gd name="connsiteX0" fmla="*/ 19050 w 1143000"/>
              <a:gd name="connsiteY0" fmla="*/ 4763 h 1871662"/>
              <a:gd name="connsiteX1" fmla="*/ 1143000 w 1143000"/>
              <a:gd name="connsiteY1" fmla="*/ 0 h 1871662"/>
              <a:gd name="connsiteX2" fmla="*/ 1143000 w 1143000"/>
              <a:gd name="connsiteY2" fmla="*/ 1871662 h 1871662"/>
              <a:gd name="connsiteX3" fmla="*/ 0 w 1143000"/>
              <a:gd name="connsiteY3" fmla="*/ 1871662 h 1871662"/>
              <a:gd name="connsiteX4" fmla="*/ 19050 w 1143000"/>
              <a:gd name="connsiteY4" fmla="*/ 4763 h 1871662"/>
              <a:gd name="connsiteX0" fmla="*/ 0 w 1123950"/>
              <a:gd name="connsiteY0" fmla="*/ 4763 h 1871662"/>
              <a:gd name="connsiteX1" fmla="*/ 1123950 w 1123950"/>
              <a:gd name="connsiteY1" fmla="*/ 0 h 1871662"/>
              <a:gd name="connsiteX2" fmla="*/ 1123950 w 1123950"/>
              <a:gd name="connsiteY2" fmla="*/ 1871662 h 1871662"/>
              <a:gd name="connsiteX3" fmla="*/ 19050 w 1123950"/>
              <a:gd name="connsiteY3" fmla="*/ 1871662 h 1871662"/>
              <a:gd name="connsiteX4" fmla="*/ 0 w 1123950"/>
              <a:gd name="connsiteY4" fmla="*/ 4763 h 1871662"/>
              <a:gd name="connsiteX0" fmla="*/ 9525 w 1104900"/>
              <a:gd name="connsiteY0" fmla="*/ 0 h 1871662"/>
              <a:gd name="connsiteX1" fmla="*/ 1104900 w 1104900"/>
              <a:gd name="connsiteY1" fmla="*/ 0 h 1871662"/>
              <a:gd name="connsiteX2" fmla="*/ 1104900 w 1104900"/>
              <a:gd name="connsiteY2" fmla="*/ 1871662 h 1871662"/>
              <a:gd name="connsiteX3" fmla="*/ 0 w 1104900"/>
              <a:gd name="connsiteY3" fmla="*/ 1871662 h 1871662"/>
              <a:gd name="connsiteX4" fmla="*/ 9525 w 1104900"/>
              <a:gd name="connsiteY4" fmla="*/ 0 h 1871662"/>
              <a:gd name="connsiteX0" fmla="*/ 0 w 1109662"/>
              <a:gd name="connsiteY0" fmla="*/ 4763 h 1871662"/>
              <a:gd name="connsiteX1" fmla="*/ 1109662 w 1109662"/>
              <a:gd name="connsiteY1" fmla="*/ 0 h 1871662"/>
              <a:gd name="connsiteX2" fmla="*/ 1109662 w 1109662"/>
              <a:gd name="connsiteY2" fmla="*/ 1871662 h 1871662"/>
              <a:gd name="connsiteX3" fmla="*/ 4762 w 1109662"/>
              <a:gd name="connsiteY3" fmla="*/ 1871662 h 1871662"/>
              <a:gd name="connsiteX4" fmla="*/ 0 w 1109662"/>
              <a:gd name="connsiteY4" fmla="*/ 4763 h 18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62" h="1871662">
                <a:moveTo>
                  <a:pt x="0" y="4763"/>
                </a:moveTo>
                <a:lnTo>
                  <a:pt x="1109662" y="0"/>
                </a:lnTo>
                <a:lnTo>
                  <a:pt x="1109662" y="1871662"/>
                </a:lnTo>
                <a:lnTo>
                  <a:pt x="4762" y="1871662"/>
                </a:lnTo>
                <a:cubicBezTo>
                  <a:pt x="3175" y="1249362"/>
                  <a:pt x="1587" y="627063"/>
                  <a:pt x="0" y="4763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060F6-3BD1-FD29-3B68-9F9ED951678E}"/>
              </a:ext>
            </a:extLst>
          </p:cNvPr>
          <p:cNvSpPr/>
          <p:nvPr/>
        </p:nvSpPr>
        <p:spPr>
          <a:xfrm>
            <a:off x="4943474" y="995363"/>
            <a:ext cx="1541145" cy="2262187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A390A-510D-28C0-7E77-19CFEA92A7B8}"/>
              </a:ext>
            </a:extLst>
          </p:cNvPr>
          <p:cNvSpPr/>
          <p:nvPr/>
        </p:nvSpPr>
        <p:spPr>
          <a:xfrm>
            <a:off x="4943473" y="4187755"/>
            <a:ext cx="1541145" cy="2262187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44C6A7-ACF4-261B-4652-D0669DD9E69C}"/>
              </a:ext>
            </a:extLst>
          </p:cNvPr>
          <p:cNvSpPr/>
          <p:nvPr/>
        </p:nvSpPr>
        <p:spPr>
          <a:xfrm>
            <a:off x="7435214" y="987743"/>
            <a:ext cx="1541145" cy="225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0F1BB-482C-4FD4-5A83-7D405141B744}"/>
              </a:ext>
            </a:extLst>
          </p:cNvPr>
          <p:cNvSpPr/>
          <p:nvPr/>
        </p:nvSpPr>
        <p:spPr>
          <a:xfrm>
            <a:off x="7435214" y="4187754"/>
            <a:ext cx="1541145" cy="2262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551B9-BD0B-D59C-CFBF-7E4A04CB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E35148C-5763-0AA9-D182-CAD9F7B9A13C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E5289A-6A0A-D5C4-175B-ABA6AD99145E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4" name="Picture 3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EC18DC42-0861-D2C7-C784-9543D7F8D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A332F7-6572-27B7-9263-1081FD2B088B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FF70FC-DB14-25E0-59E1-D9365250D756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03B208-5865-CE1B-95BE-6C2BADF80F2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!!ff">
            <a:extLst>
              <a:ext uri="{FF2B5EF4-FFF2-40B4-BE49-F238E27FC236}">
                <a16:creationId xmlns:a16="http://schemas.microsoft.com/office/drawing/2014/main" id="{D1FD90EC-E8B7-DCD2-8C92-192CB987BB4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Baud rate generator (Timer) 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889327-A91D-A887-50F0-FBDF9ABE83D7}"/>
                  </a:ext>
                </a:extLst>
              </p14:cNvPr>
              <p14:cNvContentPartPr/>
              <p14:nvPr/>
            </p14:nvContentPartPr>
            <p14:xfrm>
              <a:off x="3247575" y="4514460"/>
              <a:ext cx="986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889327-A91D-A887-50F0-FBDF9ABE8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5575" y="4370460"/>
                <a:ext cx="1129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C807D1C-B313-4E98-9B62-0E0A4A089F59}"/>
                  </a:ext>
                </a:extLst>
              </p14:cNvPr>
              <p14:cNvContentPartPr/>
              <p14:nvPr/>
            </p14:nvContentPartPr>
            <p14:xfrm>
              <a:off x="3257295" y="2923980"/>
              <a:ext cx="97128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C807D1C-B313-4E98-9B62-0E0A4A089F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5295" y="2779980"/>
                <a:ext cx="1114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DA38EA8-C827-C3F6-3924-B73C22DC07FB}"/>
                  </a:ext>
                </a:extLst>
              </p14:cNvPr>
              <p14:cNvContentPartPr/>
              <p14:nvPr/>
            </p14:nvContentPartPr>
            <p14:xfrm>
              <a:off x="3772455" y="2923980"/>
              <a:ext cx="42768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DA38EA8-C827-C3F6-3924-B73C22DC07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0815" y="2779980"/>
                <a:ext cx="5713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75B049C-1F88-6D5E-E08B-48398C67EF0F}"/>
                  </a:ext>
                </a:extLst>
              </p14:cNvPr>
              <p14:cNvContentPartPr/>
              <p14:nvPr/>
            </p14:nvContentPartPr>
            <p14:xfrm>
              <a:off x="3232815" y="2958540"/>
              <a:ext cx="360" cy="1336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75B049C-1F88-6D5E-E08B-48398C67EF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1175" y="2814540"/>
                <a:ext cx="144000" cy="16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B9343F-A215-E47D-383C-7209B54930F3}"/>
                  </a:ext>
                </a:extLst>
              </p14:cNvPr>
              <p14:cNvContentPartPr/>
              <p14:nvPr/>
            </p14:nvContentPartPr>
            <p14:xfrm>
              <a:off x="4250895" y="3028740"/>
              <a:ext cx="360" cy="1292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B9343F-A215-E47D-383C-7209B54930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9255" y="2884740"/>
                <a:ext cx="144000" cy="15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8446A7-5EDC-7E9E-581B-71A267E6D213}"/>
                  </a:ext>
                </a:extLst>
              </p14:cNvPr>
              <p14:cNvContentPartPr/>
              <p14:nvPr/>
            </p14:nvContentPartPr>
            <p14:xfrm>
              <a:off x="3302655" y="3054300"/>
              <a:ext cx="900000" cy="123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8446A7-5EDC-7E9E-581B-71A267E6D2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0655" y="2910300"/>
                <a:ext cx="1043640" cy="15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60D6A7-CCB2-F529-8C3C-0604D205CC7B}"/>
                  </a:ext>
                </a:extLst>
              </p14:cNvPr>
              <p14:cNvContentPartPr/>
              <p14:nvPr/>
            </p14:nvContentPartPr>
            <p14:xfrm>
              <a:off x="4250895" y="3247620"/>
              <a:ext cx="360" cy="1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60D6A7-CCB2-F529-8C3C-0604D205CC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9255" y="3103620"/>
                <a:ext cx="1440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C930A6E-0AC3-E67A-9D21-2140A45E74EB}"/>
                  </a:ext>
                </a:extLst>
              </p14:cNvPr>
              <p14:cNvContentPartPr/>
              <p14:nvPr/>
            </p14:nvContentPartPr>
            <p14:xfrm>
              <a:off x="4250895" y="3170220"/>
              <a:ext cx="360" cy="39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C930A6E-0AC3-E67A-9D21-2140A45E74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79255" y="3026580"/>
                <a:ext cx="144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8651336-FE10-D8C0-5037-3742B677BFF2}"/>
                  </a:ext>
                </a:extLst>
              </p14:cNvPr>
              <p14:cNvContentPartPr/>
              <p14:nvPr/>
            </p14:nvContentPartPr>
            <p14:xfrm>
              <a:off x="4250895" y="3220980"/>
              <a:ext cx="360" cy="74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8651336-FE10-D8C0-5037-3742B677BF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79255" y="3077340"/>
                <a:ext cx="1440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681BE6C-C7B3-A958-7B74-94AF7E1A9AEF}"/>
                  </a:ext>
                </a:extLst>
              </p14:cNvPr>
              <p14:cNvContentPartPr/>
              <p14:nvPr/>
            </p14:nvContentPartPr>
            <p14:xfrm>
              <a:off x="4250895" y="3142860"/>
              <a:ext cx="360" cy="381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681BE6C-C7B3-A958-7B74-94AF7E1A9A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9255" y="2998860"/>
                <a:ext cx="14400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4F8308-2E10-D20A-D9A7-489E3680CD81}"/>
                  </a:ext>
                </a:extLst>
              </p14:cNvPr>
              <p14:cNvContentPartPr/>
              <p14:nvPr/>
            </p14:nvContentPartPr>
            <p14:xfrm>
              <a:off x="4250895" y="3247620"/>
              <a:ext cx="360" cy="389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4F8308-2E10-D20A-D9A7-489E3680CD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79255" y="3103620"/>
                <a:ext cx="14400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5702FB-87C4-F641-7ED3-B469CF24E649}"/>
                  </a:ext>
                </a:extLst>
              </p14:cNvPr>
              <p14:cNvContentPartPr/>
              <p14:nvPr/>
            </p14:nvContentPartPr>
            <p14:xfrm>
              <a:off x="4250895" y="3190380"/>
              <a:ext cx="360" cy="503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5702FB-87C4-F641-7ED3-B469CF24E6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9255" y="3046380"/>
                <a:ext cx="14400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17C20EC-9832-395F-0DEC-6A560EE8CEA7}"/>
                  </a:ext>
                </a:extLst>
              </p14:cNvPr>
              <p14:cNvContentPartPr/>
              <p14:nvPr/>
            </p14:nvContentPartPr>
            <p14:xfrm>
              <a:off x="4250895" y="2980860"/>
              <a:ext cx="360" cy="589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17C20EC-9832-395F-0DEC-6A560EE8CEA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9255" y="2836860"/>
                <a:ext cx="14400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4C8C215-BBD8-8427-AAEB-14375142C3FA}"/>
                  </a:ext>
                </a:extLst>
              </p14:cNvPr>
              <p14:cNvContentPartPr/>
              <p14:nvPr/>
            </p14:nvContentPartPr>
            <p14:xfrm>
              <a:off x="3999975" y="3228540"/>
              <a:ext cx="181080" cy="243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4C8C215-BBD8-8427-AAEB-14375142C3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8335" y="3084540"/>
                <a:ext cx="32472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6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D63E-D6C4-1995-3512-F7397729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F9D5-9D72-1757-6E32-90DB05BDF8D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B73B86C4-9E18-25A3-A815-212D7DEB4B9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Baud rate generator (Timer)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3BCDC-8554-FBDF-71F1-1DBEC39A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44" y="2723950"/>
            <a:ext cx="4172678" cy="1025725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24" name="Picture 2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9748AC-17DD-0C9C-DE7B-11788BFAA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1462"/>
          <a:stretch>
            <a:fillRect/>
          </a:stretch>
        </p:blipFill>
        <p:spPr>
          <a:xfrm>
            <a:off x="5631774" y="648308"/>
            <a:ext cx="5680034" cy="59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CE3AB-A5F7-0AF4-6B5C-793A7592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C4C0B-394C-74C2-6895-22C43AC1110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B28CA03-006D-8A83-3E30-D4797068272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Baud rate generator (Timer) :</a:t>
            </a:r>
          </a:p>
        </p:txBody>
      </p:sp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E192537F-91D5-125C-09B6-B0594ED3E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2C950-32AB-939A-4239-7016D70B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84FB93-3946-8950-2DE2-82BACE0DF35D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52513E-8D00-065F-40D7-509FC4BC5259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4" name="Picture 3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D76EC936-8744-2286-DE3A-61351C0BC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904356D-3B92-6DC7-1692-E55365D4F35E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04CD87-A7CE-42DE-E46A-ACA05D9FE728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44FB0E-DBDE-368B-4C15-617645E88209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!!ff">
            <a:extLst>
              <a:ext uri="{FF2B5EF4-FFF2-40B4-BE49-F238E27FC236}">
                <a16:creationId xmlns:a16="http://schemas.microsoft.com/office/drawing/2014/main" id="{5DE9B0A1-5F0C-D58F-2A11-394DF9C611F3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FIFO buffer 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DBF683-455C-6DA6-3592-E6ACC7898357}"/>
                  </a:ext>
                </a:extLst>
              </p14:cNvPr>
              <p14:cNvContentPartPr/>
              <p14:nvPr/>
            </p14:nvContentPartPr>
            <p14:xfrm>
              <a:off x="7509615" y="1138380"/>
              <a:ext cx="360" cy="198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DBF683-455C-6DA6-3592-E6ACC78983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7975" y="994380"/>
                <a:ext cx="144000" cy="22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B0DF84-983B-DEFC-6B47-C7256060DEC6}"/>
                  </a:ext>
                </a:extLst>
              </p14:cNvPr>
              <p14:cNvContentPartPr/>
              <p14:nvPr/>
            </p14:nvContentPartPr>
            <p14:xfrm>
              <a:off x="8918295" y="1142700"/>
              <a:ext cx="360" cy="195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B0DF84-983B-DEFC-6B47-C7256060DE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6295" y="998700"/>
                <a:ext cx="144000" cy="22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E4A440-7801-5545-BDB8-886A2B924D10}"/>
                  </a:ext>
                </a:extLst>
              </p14:cNvPr>
              <p14:cNvContentPartPr/>
              <p14:nvPr/>
            </p14:nvContentPartPr>
            <p14:xfrm>
              <a:off x="8918295" y="4352460"/>
              <a:ext cx="360" cy="196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E4A440-7801-5545-BDB8-886A2B924D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6295" y="4208460"/>
                <a:ext cx="144000" cy="22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56875F-2B89-FE80-E78A-64F6F7673142}"/>
                  </a:ext>
                </a:extLst>
              </p14:cNvPr>
              <p14:cNvContentPartPr/>
              <p14:nvPr/>
            </p14:nvContentPartPr>
            <p14:xfrm>
              <a:off x="8918295" y="43333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56875F-2B89-FE80-E78A-64F6F76731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6295" y="418938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13A3F1-136B-A0EC-A2D1-8E86ADBCE9C9}"/>
                  </a:ext>
                </a:extLst>
              </p14:cNvPr>
              <p14:cNvContentPartPr/>
              <p14:nvPr/>
            </p14:nvContentPartPr>
            <p14:xfrm>
              <a:off x="7509615" y="4343100"/>
              <a:ext cx="360" cy="198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13A3F1-136B-A0EC-A2D1-8E86ADBCE9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7975" y="4199100"/>
                <a:ext cx="144000" cy="22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80B833-7C19-CD7D-F584-3673CE87E76B}"/>
                  </a:ext>
                </a:extLst>
              </p14:cNvPr>
              <p14:cNvContentPartPr/>
              <p14:nvPr/>
            </p14:nvContentPartPr>
            <p14:xfrm>
              <a:off x="7601775" y="1142700"/>
              <a:ext cx="11991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80B833-7C19-CD7D-F584-3673CE87E7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29775" y="998700"/>
                <a:ext cx="13428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1F7290-0BC3-10FD-0F2D-039977BF2BA1}"/>
                  </a:ext>
                </a:extLst>
              </p14:cNvPr>
              <p14:cNvContentPartPr/>
              <p14:nvPr/>
            </p14:nvContentPartPr>
            <p14:xfrm>
              <a:off x="7600695" y="3124140"/>
              <a:ext cx="12855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1F7290-0BC3-10FD-0F2D-039977BF2B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8695" y="2980140"/>
                <a:ext cx="1429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33FB13-A52F-6233-DF4F-EBA24C9FCA84}"/>
                  </a:ext>
                </a:extLst>
              </p14:cNvPr>
              <p14:cNvContentPartPr/>
              <p14:nvPr/>
            </p14:nvContentPartPr>
            <p14:xfrm>
              <a:off x="7590975" y="4335900"/>
              <a:ext cx="11617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33FB13-A52F-6233-DF4F-EBA24C9FCA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18975" y="4192260"/>
                <a:ext cx="1305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F0F52F-37A8-8BD3-2DA6-DA7409FE3305}"/>
                  </a:ext>
                </a:extLst>
              </p14:cNvPr>
              <p14:cNvContentPartPr/>
              <p14:nvPr/>
            </p14:nvContentPartPr>
            <p14:xfrm>
              <a:off x="8810295" y="433590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F0F52F-37A8-8BD3-2DA6-DA7409FE33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38295" y="419226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440EBF-FFF1-2C52-211F-67A53F90D74A}"/>
                  </a:ext>
                </a:extLst>
              </p14:cNvPr>
              <p14:cNvContentPartPr/>
              <p14:nvPr/>
            </p14:nvContentPartPr>
            <p14:xfrm>
              <a:off x="7619380" y="6321520"/>
              <a:ext cx="12369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440EBF-FFF1-2C52-211F-67A53F90D7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7740" y="6177880"/>
                <a:ext cx="13806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E66962-F572-EC32-6240-066613310426}"/>
                  </a:ext>
                </a:extLst>
              </p14:cNvPr>
              <p14:cNvContentPartPr/>
              <p14:nvPr/>
            </p14:nvContentPartPr>
            <p14:xfrm>
              <a:off x="7516420" y="4431520"/>
              <a:ext cx="1362240" cy="1704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E66962-F572-EC32-6240-0666133104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4780" y="4287520"/>
                <a:ext cx="150588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BCF367-F5E3-2689-940E-3B2C92D0E55E}"/>
                  </a:ext>
                </a:extLst>
              </p14:cNvPr>
              <p14:cNvContentPartPr/>
              <p14:nvPr/>
            </p14:nvContentPartPr>
            <p14:xfrm>
              <a:off x="7603900" y="1318960"/>
              <a:ext cx="1199160" cy="161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BCF367-F5E3-2689-940E-3B2C92D0E5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32260" y="1175320"/>
                <a:ext cx="1342800" cy="19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74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2D54-9612-C6E6-94A2-FE3B2C8F3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2D25A2BB-B27B-0DB3-44F5-79ABCF47BC6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0A3396A6-6A01-9C22-59BF-DB99F8588161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Characteristics of Pipelining :</a:t>
            </a:r>
            <a:endParaRPr lang="en-US" sz="2000" u="sng" dirty="0">
              <a:solidFill>
                <a:srgbClr val="051D40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6535F73-80D4-BE42-DE37-06A26ECC0F2C}"/>
              </a:ext>
            </a:extLst>
          </p:cNvPr>
          <p:cNvSpPr/>
          <p:nvPr/>
        </p:nvSpPr>
        <p:spPr>
          <a:xfrm rot="5400000">
            <a:off x="838917" y="1250895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F709D-23E8-76AF-0B59-AB0FDE3528BE}"/>
              </a:ext>
            </a:extLst>
          </p:cNvPr>
          <p:cNvSpPr txBox="1"/>
          <p:nvPr/>
        </p:nvSpPr>
        <p:spPr>
          <a:xfrm>
            <a:off x="1174821" y="1006286"/>
            <a:ext cx="3269588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Temporal parallelism.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2B969-46CB-D53F-0912-1E987AD7CC26}"/>
              </a:ext>
            </a:extLst>
          </p:cNvPr>
          <p:cNvGrpSpPr/>
          <p:nvPr/>
        </p:nvGrpSpPr>
        <p:grpSpPr>
          <a:xfrm>
            <a:off x="835693" y="4499692"/>
            <a:ext cx="9985028" cy="1107413"/>
            <a:chOff x="838917" y="1439690"/>
            <a:chExt cx="9985028" cy="110741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6593CA6-F28A-BDD2-9864-BEE38B553204}"/>
                </a:ext>
              </a:extLst>
            </p:cNvPr>
            <p:cNvSpPr/>
            <p:nvPr/>
          </p:nvSpPr>
          <p:spPr>
            <a:xfrm rot="5400000">
              <a:off x="838917" y="1684299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6ABB1A-DB00-2FDF-7538-EAB98E4BA46B}"/>
                </a:ext>
              </a:extLst>
            </p:cNvPr>
            <p:cNvSpPr txBox="1"/>
            <p:nvPr/>
          </p:nvSpPr>
          <p:spPr>
            <a:xfrm>
              <a:off x="1174821" y="1439690"/>
              <a:ext cx="5746974" cy="612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6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Divide single-cycle processor into 5 stages: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1E3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F045E-BDD3-7A06-6172-411C5D04D4CE}"/>
                </a:ext>
              </a:extLst>
            </p:cNvPr>
            <p:cNvSpPr txBox="1"/>
            <p:nvPr/>
          </p:nvSpPr>
          <p:spPr>
            <a:xfrm>
              <a:off x="1870275" y="1934691"/>
              <a:ext cx="8953670" cy="612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6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– Fetch		– Decode	– Execute	– Memory	– Writeback</a:t>
              </a:r>
            </a:p>
          </p:txBody>
        </p: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27D2051E-A5A2-C276-A16A-6F7F4A743A37}"/>
              </a:ext>
            </a:extLst>
          </p:cNvPr>
          <p:cNvSpPr/>
          <p:nvPr/>
        </p:nvSpPr>
        <p:spPr>
          <a:xfrm rot="5400000">
            <a:off x="835693" y="5974019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7AE3E-39ED-CCDD-5185-BFAF7C973F3C}"/>
              </a:ext>
            </a:extLst>
          </p:cNvPr>
          <p:cNvSpPr txBox="1"/>
          <p:nvPr/>
        </p:nvSpPr>
        <p:spPr>
          <a:xfrm>
            <a:off x="1171597" y="5729410"/>
            <a:ext cx="5746974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Add pipeline registers between stages.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775E6-7F84-6281-1330-9CDF689A6682}"/>
              </a:ext>
            </a:extLst>
          </p:cNvPr>
          <p:cNvGrpSpPr/>
          <p:nvPr/>
        </p:nvGrpSpPr>
        <p:grpSpPr>
          <a:xfrm>
            <a:off x="1014406" y="1774703"/>
            <a:ext cx="10320996" cy="2777541"/>
            <a:chOff x="1010146" y="2328909"/>
            <a:chExt cx="10320996" cy="2777541"/>
          </a:xfrm>
        </p:grpSpPr>
        <p:pic>
          <p:nvPicPr>
            <p:cNvPr id="21" name="Picture 20" descr="A diagram of a number of boxes&#10;&#10;Description automatically generated">
              <a:extLst>
                <a:ext uri="{FF2B5EF4-FFF2-40B4-BE49-F238E27FC236}">
                  <a16:creationId xmlns:a16="http://schemas.microsoft.com/office/drawing/2014/main" id="{3FE67E60-CDCD-FE86-0936-59C292BA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46" y="2346648"/>
              <a:ext cx="4912447" cy="2759802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Picture 21" descr="A diagram of a line of boxes&#10;&#10;Description automatically generated">
              <a:extLst>
                <a:ext uri="{FF2B5EF4-FFF2-40B4-BE49-F238E27FC236}">
                  <a16:creationId xmlns:a16="http://schemas.microsoft.com/office/drawing/2014/main" id="{10E77830-16DD-9133-2864-96AC342F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6"/>
            <a:stretch/>
          </p:blipFill>
          <p:spPr>
            <a:xfrm>
              <a:off x="6494105" y="2328909"/>
              <a:ext cx="4837037" cy="2762500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4962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7" grpId="0" animBg="1"/>
      <p:bldP spid="1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253C3-B516-5927-55DE-6F28FE15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computer&#10;&#10;AI-generated content may be incorrect.">
            <a:extLst>
              <a:ext uri="{FF2B5EF4-FFF2-40B4-BE49-F238E27FC236}">
                <a16:creationId xmlns:a16="http://schemas.microsoft.com/office/drawing/2014/main" id="{9475A38E-C2A0-3A2F-075C-F90FCC738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3" y="3429000"/>
            <a:ext cx="8943053" cy="3152775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D77677BB-B028-9240-801D-5C94AE86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9"/>
          <a:stretch>
            <a:fillRect/>
          </a:stretch>
        </p:blipFill>
        <p:spPr>
          <a:xfrm>
            <a:off x="1447801" y="355921"/>
            <a:ext cx="9182100" cy="3285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71EFE-6181-CB04-69BA-C640CD5C5E05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1513A72-FA16-A7C6-1896-CCBD0DC68574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FIFO buffer :</a:t>
            </a:r>
          </a:p>
        </p:txBody>
      </p:sp>
    </p:spTree>
    <p:extLst>
      <p:ext uri="{BB962C8B-B14F-4D97-AF65-F5344CB8AC3E}">
        <p14:creationId xmlns:p14="http://schemas.microsoft.com/office/powerpoint/2010/main" val="36809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C6E6-13BA-629B-5561-824D93C6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3F6A9-8ACF-8705-FAB4-A76359FE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4" y="1031639"/>
            <a:ext cx="8566012" cy="5630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05265-7621-F09A-5329-53D016E103A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B2BCBCF4-983E-086C-EC8D-97CE914DDC3A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FIFO buffer :</a:t>
            </a:r>
          </a:p>
        </p:txBody>
      </p:sp>
    </p:spTree>
    <p:extLst>
      <p:ext uri="{BB962C8B-B14F-4D97-AF65-F5344CB8AC3E}">
        <p14:creationId xmlns:p14="http://schemas.microsoft.com/office/powerpoint/2010/main" val="26720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96889-DE9C-231B-0423-46CC6F1B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1E4067-CE88-B0B1-BB8C-D8651E52849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C055BFE-BAC6-5068-2327-87214839414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FIFO buffer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CE723-8790-1DDB-AD46-B33BFED1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67" y="1121624"/>
            <a:ext cx="9569665" cy="55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80F58-B26F-71ED-2320-5EEBCAD63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5076CED-D683-EB9F-D836-481A1001F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735035"/>
            <a:ext cx="11464229" cy="5808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37C6F9-F1CC-DBB3-DA38-B67E6F8E9D7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5AC07DFE-D478-E5D0-9A2E-65044024BB8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FIFO buffer :</a:t>
            </a:r>
          </a:p>
        </p:txBody>
      </p:sp>
    </p:spTree>
    <p:extLst>
      <p:ext uri="{BB962C8B-B14F-4D97-AF65-F5344CB8AC3E}">
        <p14:creationId xmlns:p14="http://schemas.microsoft.com/office/powerpoint/2010/main" val="32782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BAB7-11EA-3811-D286-CEFEF778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71C8F-6AF8-3C3A-A79E-D0F74712784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C28D002-D76B-AC52-19E2-DCC92E6AB440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TX 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C46575-4FC5-1C4D-671C-354277412196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E9735F-C156-1D1F-E6CA-886DBC1A8E68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8" name="Picture 7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537DB4D2-47D5-6209-D98A-F84595730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B046BA-94A3-090C-109E-C8F92D842E5C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1B9C8C-5661-3219-4D6C-39843D89B915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B6D0FB-2786-913F-74B9-ADD7FE5009AB}"/>
                  </a:ext>
                </a:extLst>
              </p14:cNvPr>
              <p14:cNvContentPartPr/>
              <p14:nvPr/>
            </p14:nvContentPartPr>
            <p14:xfrm>
              <a:off x="6371410" y="4318077"/>
              <a:ext cx="43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B6D0FB-2786-913F-74B9-ADD7FE5009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9410" y="4174437"/>
                <a:ext cx="147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CF6460-0A8F-F6FE-761C-4930BB22A268}"/>
                  </a:ext>
                </a:extLst>
              </p14:cNvPr>
              <p14:cNvContentPartPr/>
              <p14:nvPr/>
            </p14:nvContentPartPr>
            <p14:xfrm>
              <a:off x="5009530" y="4318077"/>
              <a:ext cx="13122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CF6460-0A8F-F6FE-761C-4930BB22A2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7890" y="4174437"/>
                <a:ext cx="14558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0C14E7-A017-340E-4B9C-E1B6EE9288B1}"/>
                  </a:ext>
                </a:extLst>
              </p14:cNvPr>
              <p14:cNvContentPartPr/>
              <p14:nvPr/>
            </p14:nvContentPartPr>
            <p14:xfrm>
              <a:off x="5015860" y="6321520"/>
              <a:ext cx="1403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0C14E7-A017-340E-4B9C-E1B6EE9288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3860" y="6177880"/>
                <a:ext cx="1546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F48A10-94DB-E3ED-B148-087CCA3B521E}"/>
                  </a:ext>
                </a:extLst>
              </p14:cNvPr>
              <p14:cNvContentPartPr/>
              <p14:nvPr/>
            </p14:nvContentPartPr>
            <p14:xfrm>
              <a:off x="5011575" y="4447920"/>
              <a:ext cx="360" cy="1694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F48A10-94DB-E3ED-B148-087CCA3B52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9935" y="4303920"/>
                <a:ext cx="14400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EFABF5A-B46B-0942-15DC-86D7E0C9E306}"/>
                  </a:ext>
                </a:extLst>
              </p14:cNvPr>
              <p14:cNvContentPartPr/>
              <p14:nvPr/>
            </p14:nvContentPartPr>
            <p14:xfrm>
              <a:off x="6410535" y="4333440"/>
              <a:ext cx="360" cy="1724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EFABF5A-B46B-0942-15DC-86D7E0C9E3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8895" y="4189440"/>
                <a:ext cx="144000" cy="20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D5302A0-3584-FF78-9407-A813D15FBDF0}"/>
                  </a:ext>
                </a:extLst>
              </p14:cNvPr>
              <p14:cNvContentPartPr/>
              <p14:nvPr/>
            </p14:nvContentPartPr>
            <p14:xfrm>
              <a:off x="5133615" y="6057480"/>
              <a:ext cx="1277280" cy="8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D5302A0-3584-FF78-9407-A813D15FBD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1615" y="5913480"/>
                <a:ext cx="14209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513567C-105B-A353-1ABD-8EA7FB43620A}"/>
                  </a:ext>
                </a:extLst>
              </p14:cNvPr>
              <p14:cNvContentPartPr/>
              <p14:nvPr/>
            </p14:nvContentPartPr>
            <p14:xfrm>
              <a:off x="5065935" y="4564560"/>
              <a:ext cx="1345320" cy="1566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513567C-105B-A353-1ABD-8EA7FB4362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3935" y="4420560"/>
                <a:ext cx="1488960" cy="18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737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D6853-D319-C948-C582-54899DE9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EE200F-E6EA-A989-0893-A5A79B8DD378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BF1AD953-DB21-107F-C0A0-9C8EFC42FEF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TX :</a:t>
            </a: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0810AB73-4F66-EF45-E60D-9280AE1CA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50" y="0"/>
            <a:ext cx="5626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2D34-0F5F-86BF-D2A5-4FA1562C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0C40E2-4BFB-C9E4-B254-C147CCC879A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02E011C5-2BAB-EA23-0991-4B5E919FA823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TX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BA8891-7D03-820D-90ED-933F7084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8" y="1806547"/>
            <a:ext cx="5320002" cy="2736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296B8-8692-CE61-CDA7-E18EED36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356"/>
          <a:stretch>
            <a:fillRect/>
          </a:stretch>
        </p:blipFill>
        <p:spPr>
          <a:xfrm>
            <a:off x="6096000" y="1121624"/>
            <a:ext cx="551543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E6E6-DD1E-7CA0-11E3-C36FD661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028F1E-FFC0-81CF-5FBF-8319998428E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99C98A7-78C2-28AA-2C8B-B6F6851DA93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TX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0CE4D-4DFD-5C40-EBD5-122ADC99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8"/>
          <a:stretch>
            <a:fillRect/>
          </a:stretch>
        </p:blipFill>
        <p:spPr>
          <a:xfrm>
            <a:off x="172739" y="1121624"/>
            <a:ext cx="5497811" cy="4067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302E5-DC85-5E42-6AC2-C72C7671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48"/>
          <a:stretch>
            <a:fillRect/>
          </a:stretch>
        </p:blipFill>
        <p:spPr>
          <a:xfrm>
            <a:off x="5749453" y="1121624"/>
            <a:ext cx="644254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7B97-8BB3-C071-C092-03CF2C88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91EF06-EED5-9E6F-D043-EC883B7480B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E9D36497-AE8B-22E5-FA87-FB8AE69A32B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TX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A92F7-2647-03D2-DE5F-B849615C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370"/>
            <a:ext cx="12192000" cy="51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413C0-149C-BCA6-D67F-78B5C1B9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6577D-9B9B-4569-A5D2-891ADE1631E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906C3B2-898E-CB0E-04E4-6A7A05A8BAF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RX 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AA6DC2-7B7A-ED2D-4252-3964C6EB87A6}"/>
              </a:ext>
            </a:extLst>
          </p:cNvPr>
          <p:cNvGrpSpPr/>
          <p:nvPr/>
        </p:nvGrpSpPr>
        <p:grpSpPr>
          <a:xfrm>
            <a:off x="1444232" y="594720"/>
            <a:ext cx="9136933" cy="6177251"/>
            <a:chOff x="1444232" y="594720"/>
            <a:chExt cx="9136933" cy="61772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3B5AFF-AF04-A8A3-D31D-468D223FF4E4}"/>
                </a:ext>
              </a:extLst>
            </p:cNvPr>
            <p:cNvGrpSpPr/>
            <p:nvPr/>
          </p:nvGrpSpPr>
          <p:grpSpPr>
            <a:xfrm>
              <a:off x="1610835" y="594720"/>
              <a:ext cx="8970330" cy="6097909"/>
              <a:chOff x="1610835" y="594720"/>
              <a:chExt cx="8970330" cy="6097909"/>
            </a:xfrm>
          </p:grpSpPr>
          <p:pic>
            <p:nvPicPr>
              <p:cNvPr id="9" name="Picture 8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C89AB23D-CBF2-8BF0-5C00-F2AA1D296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835" y="594720"/>
                <a:ext cx="8708577" cy="609790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EC05CBF-1205-CD93-45A4-2669B23C099F}"/>
                  </a:ext>
                </a:extLst>
              </p:cNvPr>
              <p:cNvSpPr/>
              <p:nvPr/>
            </p:nvSpPr>
            <p:spPr>
              <a:xfrm>
                <a:off x="9724453" y="6264613"/>
                <a:ext cx="856712" cy="418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DCA1D4-6AE3-4DC7-3FF4-4B9A0E99228F}"/>
                </a:ext>
              </a:extLst>
            </p:cNvPr>
            <p:cNvSpPr/>
            <p:nvPr/>
          </p:nvSpPr>
          <p:spPr>
            <a:xfrm>
              <a:off x="1444232" y="6353682"/>
              <a:ext cx="856712" cy="4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38962F-D0A7-E231-9086-5145A79E453A}"/>
                  </a:ext>
                </a:extLst>
              </p14:cNvPr>
              <p14:cNvContentPartPr/>
              <p14:nvPr/>
            </p14:nvContentPartPr>
            <p14:xfrm>
              <a:off x="7509730" y="1128117"/>
              <a:ext cx="360" cy="19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38962F-D0A7-E231-9086-5145A79E4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7730" y="984477"/>
                <a:ext cx="144000" cy="22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BD5604-141E-7352-48D7-1DCCD418FD0E}"/>
                  </a:ext>
                </a:extLst>
              </p14:cNvPr>
              <p14:cNvContentPartPr/>
              <p14:nvPr/>
            </p14:nvContentPartPr>
            <p14:xfrm>
              <a:off x="8931730" y="1147557"/>
              <a:ext cx="360" cy="1964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BD5604-141E-7352-48D7-1DCCD418FD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0090" y="1003917"/>
                <a:ext cx="144000" cy="22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9C76E0-F6FC-94E5-D17F-F942E31F5C7E}"/>
                  </a:ext>
                </a:extLst>
              </p14:cNvPr>
              <p14:cNvContentPartPr/>
              <p14:nvPr/>
            </p14:nvContentPartPr>
            <p14:xfrm>
              <a:off x="7617370" y="3118197"/>
              <a:ext cx="12834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9C76E0-F6FC-94E5-D17F-F942E31F5C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5370" y="2974557"/>
                <a:ext cx="1427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9A805F-4A94-7494-308A-409145514CFA}"/>
                  </a:ext>
                </a:extLst>
              </p14:cNvPr>
              <p14:cNvContentPartPr/>
              <p14:nvPr/>
            </p14:nvContentPartPr>
            <p14:xfrm>
              <a:off x="7587130" y="1149357"/>
              <a:ext cx="123624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9A805F-4A94-7494-308A-409145514C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490" y="1005717"/>
                <a:ext cx="13798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7634ED-1CC8-09F4-83A8-AC6922FFED6D}"/>
                  </a:ext>
                </a:extLst>
              </p14:cNvPr>
              <p14:cNvContentPartPr/>
              <p14:nvPr/>
            </p14:nvContentPartPr>
            <p14:xfrm>
              <a:off x="7626010" y="1149357"/>
              <a:ext cx="68184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7634ED-1CC8-09F4-83A8-AC6922FFED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4370" y="1005717"/>
                <a:ext cx="825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B1B2C-67AA-A1E7-6077-88D06067CDBA}"/>
                  </a:ext>
                </a:extLst>
              </p14:cNvPr>
              <p14:cNvContentPartPr/>
              <p14:nvPr/>
            </p14:nvContentPartPr>
            <p14:xfrm>
              <a:off x="7547170" y="1410357"/>
              <a:ext cx="1327320" cy="148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B1B2C-67AA-A1E7-6077-88D06067CD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5530" y="1266357"/>
                <a:ext cx="1470960" cy="17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30829C-BF3E-4240-B53C-929AFC6622DC}"/>
                  </a:ext>
                </a:extLst>
              </p14:cNvPr>
              <p14:cNvContentPartPr/>
              <p14:nvPr/>
            </p14:nvContentPartPr>
            <p14:xfrm>
              <a:off x="8393170" y="2842797"/>
              <a:ext cx="478440" cy="36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30829C-BF3E-4240-B53C-929AFC6622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21530" y="2699157"/>
                <a:ext cx="62208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5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94B94-9513-DFFD-F90B-0A7FC143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AE1CF75F-7DAD-599C-0773-FFECC6979D88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8871361D-F313-7714-B6EF-5753E50749F2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Characteristics of Pipelining :</a:t>
            </a:r>
            <a:endParaRPr lang="en-US" sz="2000" u="sng" dirty="0">
              <a:solidFill>
                <a:srgbClr val="051D40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0AD0A0CF-6106-37EC-A47E-2723BE6E4D68}"/>
              </a:ext>
            </a:extLst>
          </p:cNvPr>
          <p:cNvSpPr/>
          <p:nvPr/>
        </p:nvSpPr>
        <p:spPr>
          <a:xfrm rot="5400000">
            <a:off x="838917" y="1250895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69684-434F-8142-016C-70D896E0A929}"/>
              </a:ext>
            </a:extLst>
          </p:cNvPr>
          <p:cNvSpPr txBox="1"/>
          <p:nvPr/>
        </p:nvSpPr>
        <p:spPr>
          <a:xfrm>
            <a:off x="1174821" y="1006286"/>
            <a:ext cx="10531404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The clock cycle is determined by the </a:t>
            </a:r>
            <a:r>
              <a:rPr lang="en-US" altLang="en-US" sz="2000" b="1" dirty="0">
                <a:solidFill>
                  <a:srgbClr val="0A1E3F"/>
                </a:solidFill>
                <a:latin typeface="Arial" panose="020B0604020202020204" pitchFamily="34" charset="0"/>
              </a:rPr>
              <a:t>slowest stage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, as all stages must operate in sync.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3D3E9-BFBF-38C6-0205-10D7438A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1" b="1"/>
          <a:stretch>
            <a:fillRect/>
          </a:stretch>
        </p:blipFill>
        <p:spPr>
          <a:xfrm>
            <a:off x="2038990" y="1720850"/>
            <a:ext cx="7627334" cy="49721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733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D905-99E9-7D2E-6A78-F0D3CD0FD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F786F-FE70-ED4C-773E-A1A69E8A9FC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B68162E-F7DB-1A08-4DB7-9427CDB84EA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RX :</a:t>
            </a:r>
          </a:p>
        </p:txBody>
      </p:sp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B0EE8EDA-BD63-F342-5500-CC3752CE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97" y="0"/>
            <a:ext cx="5131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C50B3-825D-FE7D-0E27-E8BE341B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48DA8-81FF-AAF3-7B3D-B79F116C1D0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69B71994-C86D-F73D-0708-7E2102E89AE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RX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E82B6-5E9F-46BF-7AF0-8826B90C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2" b="625"/>
          <a:stretch>
            <a:fillRect/>
          </a:stretch>
        </p:blipFill>
        <p:spPr>
          <a:xfrm>
            <a:off x="111499" y="1179497"/>
            <a:ext cx="5525121" cy="546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FB638-B75F-BEE6-E6B7-8B96AC48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359" y="1455721"/>
            <a:ext cx="638264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4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2096-AA74-410A-384E-C0A5E095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53FA9-1CF9-640D-258E-79C4199D3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46"/>
            <a:ext cx="12192000" cy="6284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64047-98E1-EC16-C917-F771E4771D83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2A9CDA79-1F64-F586-F2B1-BF31C26110B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RX :</a:t>
            </a:r>
          </a:p>
        </p:txBody>
      </p:sp>
    </p:spTree>
    <p:extLst>
      <p:ext uri="{BB962C8B-B14F-4D97-AF65-F5344CB8AC3E}">
        <p14:creationId xmlns:p14="http://schemas.microsoft.com/office/powerpoint/2010/main" val="2158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4DF40-8BD9-A751-DE4A-6DA35609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394624-427E-5E4D-DE6A-E3437021EFDB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UART protocol </a:t>
            </a:r>
            <a:r>
              <a:rPr lang="en-US" sz="3200" b="1" dirty="0">
                <a:solidFill>
                  <a:srgbClr val="051D40"/>
                </a:solidFill>
              </a:rPr>
              <a:t>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F74A7340-1E7A-5DCA-0637-45ED2C8971E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UART integration: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A9E6D-E637-4A8C-F586-0001E2FD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772"/>
            <a:ext cx="12192000" cy="44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55E6-22FC-70BB-F729-4A7E77545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ff">
            <a:extLst>
              <a:ext uri="{FF2B5EF4-FFF2-40B4-BE49-F238E27FC236}">
                <a16:creationId xmlns:a16="http://schemas.microsoft.com/office/drawing/2014/main" id="{624EE979-0862-D9D6-AEDC-A284DBC456F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Characteristics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12C64-93C7-16AF-6080-4532C5F2ECD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GPIO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412708-CCB8-E5E5-60D2-54F1E717A5DC}"/>
              </a:ext>
            </a:extLst>
          </p:cNvPr>
          <p:cNvGrpSpPr/>
          <p:nvPr/>
        </p:nvGrpSpPr>
        <p:grpSpPr>
          <a:xfrm>
            <a:off x="830962" y="1552366"/>
            <a:ext cx="9473944" cy="400110"/>
            <a:chOff x="904444" y="1336693"/>
            <a:chExt cx="9473944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6CD1A393-0456-5205-5C16-40ADA07F9FC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EB89F9-AB10-E440-FC9B-15F505415D1E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Can be </a:t>
              </a:r>
              <a:r>
                <a:rPr lang="en-US" sz="2000" b="1" dirty="0">
                  <a:solidFill>
                    <a:srgbClr val="0A1E3F"/>
                  </a:solidFill>
                </a:rPr>
                <a:t>configured</a:t>
              </a:r>
              <a:r>
                <a:rPr lang="en-US" sz="2000" dirty="0">
                  <a:solidFill>
                    <a:srgbClr val="0A1E3F"/>
                  </a:solidFill>
                </a:rPr>
                <a:t> as either input (read) or output (write)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B291FF-B8CA-246D-4DCA-035A321E8A01}"/>
              </a:ext>
            </a:extLst>
          </p:cNvPr>
          <p:cNvGrpSpPr/>
          <p:nvPr/>
        </p:nvGrpSpPr>
        <p:grpSpPr>
          <a:xfrm>
            <a:off x="830962" y="1073332"/>
            <a:ext cx="9473944" cy="400110"/>
            <a:chOff x="904444" y="1336693"/>
            <a:chExt cx="9473944" cy="400110"/>
          </a:xfrm>
        </p:grpSpPr>
        <p:sp>
          <p:nvSpPr>
            <p:cNvPr id="25" name="!!pc">
              <a:extLst>
                <a:ext uri="{FF2B5EF4-FFF2-40B4-BE49-F238E27FC236}">
                  <a16:creationId xmlns:a16="http://schemas.microsoft.com/office/drawing/2014/main" id="{FB7C2135-759F-DC45-B87F-5FA1BF279332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A721A1-01FC-AD3C-FCCD-73998B244ED1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Common in </a:t>
              </a:r>
              <a:r>
                <a:rPr lang="en-US" sz="2000" b="1" dirty="0">
                  <a:solidFill>
                    <a:srgbClr val="0A1E3F"/>
                  </a:solidFill>
                </a:rPr>
                <a:t>FPGAs, microcontrollers, SoCs</a:t>
              </a:r>
              <a:r>
                <a:rPr lang="en-US" sz="2000" dirty="0">
                  <a:solidFill>
                    <a:srgbClr val="0A1E3F"/>
                  </a:solidFill>
                </a:rPr>
                <a:t>, and dev boards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B3B374-DB56-A152-E016-D7C1E3D49ECF}"/>
              </a:ext>
            </a:extLst>
          </p:cNvPr>
          <p:cNvGrpSpPr/>
          <p:nvPr/>
        </p:nvGrpSpPr>
        <p:grpSpPr>
          <a:xfrm>
            <a:off x="830962" y="2089473"/>
            <a:ext cx="9473944" cy="400110"/>
            <a:chOff x="904444" y="1336693"/>
            <a:chExt cx="9473944" cy="400110"/>
          </a:xfrm>
        </p:grpSpPr>
        <p:sp>
          <p:nvSpPr>
            <p:cNvPr id="28" name="!!pc">
              <a:extLst>
                <a:ext uri="{FF2B5EF4-FFF2-40B4-BE49-F238E27FC236}">
                  <a16:creationId xmlns:a16="http://schemas.microsoft.com/office/drawing/2014/main" id="{A6968C3C-70F1-64F8-B354-B27143B9318A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36AE7B-261B-FEAA-F018-DEF893E01856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 basic digital pin used for </a:t>
              </a:r>
              <a:r>
                <a:rPr lang="en-US" sz="2000" b="1" dirty="0">
                  <a:solidFill>
                    <a:srgbClr val="0A1E3F"/>
                  </a:solidFill>
                </a:rPr>
                <a:t>input or output</a:t>
              </a:r>
              <a:r>
                <a:rPr lang="en-US" sz="2000" dirty="0">
                  <a:solidFill>
                    <a:srgbClr val="0A1E3F"/>
                  </a:solidFill>
                </a:rPr>
                <a:t> operations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04167-7AB0-A9AD-7070-892F2B9E3F19}"/>
              </a:ext>
            </a:extLst>
          </p:cNvPr>
          <p:cNvGrpSpPr/>
          <p:nvPr/>
        </p:nvGrpSpPr>
        <p:grpSpPr>
          <a:xfrm>
            <a:off x="830962" y="2625342"/>
            <a:ext cx="9473944" cy="400110"/>
            <a:chOff x="904444" y="1336693"/>
            <a:chExt cx="9473944" cy="400110"/>
          </a:xfrm>
        </p:grpSpPr>
        <p:sp>
          <p:nvSpPr>
            <p:cNvPr id="31" name="!!pc">
              <a:extLst>
                <a:ext uri="{FF2B5EF4-FFF2-40B4-BE49-F238E27FC236}">
                  <a16:creationId xmlns:a16="http://schemas.microsoft.com/office/drawing/2014/main" id="{9A64C687-80D0-9DB2-A44A-51CD77DF6334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4D1593-D35F-A3F6-5826-580B6DB6145D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Found in nearly </a:t>
              </a:r>
              <a:r>
                <a:rPr lang="en-US" sz="2000" b="1" dirty="0">
                  <a:solidFill>
                    <a:srgbClr val="0A1E3F"/>
                  </a:solidFill>
                </a:rPr>
                <a:t>100% of embedded systems and development platforms</a:t>
              </a:r>
              <a:r>
                <a:rPr lang="en-US" sz="2000" dirty="0">
                  <a:solidFill>
                    <a:srgbClr val="0A1E3F"/>
                  </a:solidFill>
                </a:rPr>
                <a:t>.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FB00A46-FF36-8425-BFAC-2B77E7F5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007" y="3003363"/>
            <a:ext cx="5810852" cy="3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5690-DA5E-1FD8-AA0A-9426D2745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2968E-0DF1-E235-1696-F7FF843AB7C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GPIO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1577AF0D-8921-268E-1F88-DC2D075400B3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Code: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7B217-FA24-DB20-E709-C1BB520C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06" y="1066998"/>
            <a:ext cx="5966629" cy="263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5CDA89-3480-0B4E-F4E9-02954640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06" y="3854145"/>
            <a:ext cx="4929670" cy="2485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5D632-06E2-0E61-0130-6E76AD546E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70"/>
          <a:stretch>
            <a:fillRect/>
          </a:stretch>
        </p:blipFill>
        <p:spPr>
          <a:xfrm>
            <a:off x="121437" y="1043694"/>
            <a:ext cx="5874380" cy="54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95CEF-E4BF-9F0A-E4FA-89F59DAD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B32DA-D496-597C-FB7C-B94EABD4D98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GPIO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5A415BC3-40AC-2DFA-8C89-9A6682845DF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7E846-B223-E009-827B-511E6FCC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321"/>
            <a:ext cx="12192000" cy="39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1D65-BA2A-1EC9-82BA-00D12289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8E4763-E20F-C2AB-611A-43C0F71EA59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GPIO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ABB21687-4E93-DB91-2B5C-17930C05C81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Testing: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124D4-F626-4BB6-8F5A-3F7AD577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91"/>
          <a:stretch>
            <a:fillRect/>
          </a:stretch>
        </p:blipFill>
        <p:spPr>
          <a:xfrm>
            <a:off x="398365" y="1179496"/>
            <a:ext cx="11395269" cy="47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25678-8DB5-F6D9-A7C4-FDAE0268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0B955-532E-0F26-BF98-A9D5F2561BE7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Protocol integration with RISC-V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E634612E-CBDE-30DB-597A-DFD8947ECD6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Integration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2E95F-186C-9B6F-3283-DB7FD71C7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39" y="1112099"/>
            <a:ext cx="7814761" cy="54714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A6BEF5-78DA-0F8E-E5E2-B47314AD09B1}"/>
              </a:ext>
            </a:extLst>
          </p:cNvPr>
          <p:cNvSpPr/>
          <p:nvPr/>
        </p:nvSpPr>
        <p:spPr>
          <a:xfrm>
            <a:off x="6400800" y="2324100"/>
            <a:ext cx="3038475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7993-E278-DE1A-6301-CECA5BFD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B85814-EFB6-EA16-6F23-34070342AFA9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Protocol integration with RISC-V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F4B2FF5-2B5A-C10C-7660-E84BB54E259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APB with Peripherals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1663F-30A8-D9FD-73A7-8399179A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699"/>
            <a:ext cx="12192000" cy="53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5252-43B1-6B30-54E1-45A66544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29B8BF6-FE33-1099-3E52-E8FDAED1311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0A6B5FD2-D585-23C1-F19D-615D791BA0D3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Characteristics of Pipelining :</a:t>
            </a:r>
            <a:endParaRPr lang="en-US" sz="2000" u="sng" dirty="0">
              <a:solidFill>
                <a:srgbClr val="051D40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D6AAF9FC-9F72-279C-E76A-A353A3D34F83}"/>
              </a:ext>
            </a:extLst>
          </p:cNvPr>
          <p:cNvSpPr/>
          <p:nvPr/>
        </p:nvSpPr>
        <p:spPr>
          <a:xfrm rot="5400000">
            <a:off x="838917" y="1250895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BF231-A072-4290-85A9-D787CE686AB4}"/>
              </a:ext>
            </a:extLst>
          </p:cNvPr>
          <p:cNvSpPr txBox="1"/>
          <p:nvPr/>
        </p:nvSpPr>
        <p:spPr>
          <a:xfrm>
            <a:off x="1196087" y="1128591"/>
            <a:ext cx="10636179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Pipeline may have a longer clock, but overlapping instructions achieve better performance than single-cycle execution.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8B101-19EB-AB15-FA3F-7E23AAB33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2058444"/>
            <a:ext cx="11601450" cy="45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5B14-71BA-3870-8D18-4FF5D74CC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FCEC3-A494-4AC4-1B0E-9AE4C2FDF24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Protocol integration with RISC-V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E9984822-A56B-DF3C-80DD-1841D4C2F28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RISC-V with communication extensions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72B70-C14C-61B4-1E20-22039CDF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60"/>
          <a:stretch>
            <a:fillRect/>
          </a:stretch>
        </p:blipFill>
        <p:spPr>
          <a:xfrm>
            <a:off x="504044" y="1581150"/>
            <a:ext cx="11183911" cy="41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AB12-7543-1388-D1EB-638C28806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75D0CB-96AB-6AB5-0C68-CAFC97C953C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Protocol integration with RISC-V</a:t>
            </a: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4548265F-BB74-8EE6-FBD6-62737418725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Testing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2B8D7-AD2C-848E-1BF6-FF257020D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4"/>
          <a:stretch>
            <a:fillRect/>
          </a:stretch>
        </p:blipFill>
        <p:spPr>
          <a:xfrm>
            <a:off x="0" y="1179496"/>
            <a:ext cx="12026838" cy="4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F5012-8ADC-0D5F-7482-1B4CB1C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pc">
            <a:extLst>
              <a:ext uri="{FF2B5EF4-FFF2-40B4-BE49-F238E27FC236}">
                <a16:creationId xmlns:a16="http://schemas.microsoft.com/office/drawing/2014/main" id="{47BC05BC-492B-3F47-1C0C-D37AB21C2C66}"/>
              </a:ext>
            </a:extLst>
          </p:cNvPr>
          <p:cNvSpPr/>
          <p:nvPr/>
        </p:nvSpPr>
        <p:spPr>
          <a:xfrm>
            <a:off x="5314049" y="1861946"/>
            <a:ext cx="1569418" cy="156705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BEA8FFD1-898A-E93C-9BE8-39550F72F559}"/>
              </a:ext>
            </a:extLst>
          </p:cNvPr>
          <p:cNvSpPr txBox="1"/>
          <p:nvPr/>
        </p:nvSpPr>
        <p:spPr>
          <a:xfrm>
            <a:off x="5473892" y="2215868"/>
            <a:ext cx="124973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  <a:endParaRPr lang="en-US" sz="66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1F35B159-23EA-7A0C-A045-953C29B30A09}"/>
              </a:ext>
            </a:extLst>
          </p:cNvPr>
          <p:cNvSpPr txBox="1"/>
          <p:nvPr/>
        </p:nvSpPr>
        <p:spPr>
          <a:xfrm>
            <a:off x="511491" y="1324140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  <a:endParaRPr lang="en-US" sz="48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8" name="!!q">
            <a:extLst>
              <a:ext uri="{FF2B5EF4-FFF2-40B4-BE49-F238E27FC236}">
                <a16:creationId xmlns:a16="http://schemas.microsoft.com/office/drawing/2014/main" id="{A87B8CC2-2570-4CAE-84A6-E04275DF79DB}"/>
              </a:ext>
            </a:extLst>
          </p:cNvPr>
          <p:cNvSpPr txBox="1"/>
          <p:nvPr/>
        </p:nvSpPr>
        <p:spPr>
          <a:xfrm>
            <a:off x="3267233" y="3275036"/>
            <a:ext cx="60773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51D40"/>
                </a:solidFill>
              </a:rPr>
              <a:t>Conclusion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7C7887B-6A33-2F27-527F-5D502D4412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343782"/>
            <a:ext cx="2514218" cy="251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E4B65-26FC-401A-A509-37D28C78EC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9598152" y="0"/>
            <a:ext cx="2514218" cy="2514218"/>
          </a:xfrm>
          <a:prstGeom prst="rect">
            <a:avLst/>
          </a:prstGeom>
        </p:spPr>
      </p:pic>
      <p:pic>
        <p:nvPicPr>
          <p:cNvPr id="4" name="Picture 3" descr="A hand and light bulb&#10;&#10;Description automatically generated">
            <a:extLst>
              <a:ext uri="{FF2B5EF4-FFF2-40B4-BE49-F238E27FC236}">
                <a16:creationId xmlns:a16="http://schemas.microsoft.com/office/drawing/2014/main" id="{F4647FDF-EFD1-200F-5529-BCAA08FBE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5634" y="4586308"/>
            <a:ext cx="2029165" cy="20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03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AD82-172A-4E10-2266-F80C8485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q">
            <a:extLst>
              <a:ext uri="{FF2B5EF4-FFF2-40B4-BE49-F238E27FC236}">
                <a16:creationId xmlns:a16="http://schemas.microsoft.com/office/drawing/2014/main" id="{29FA2206-4DCE-15E5-1EA1-5E5E4E50480A}"/>
              </a:ext>
            </a:extLst>
          </p:cNvPr>
          <p:cNvSpPr txBox="1"/>
          <p:nvPr/>
        </p:nvSpPr>
        <p:spPr>
          <a:xfrm>
            <a:off x="256032" y="73152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6747A-FACC-53E1-0921-AA177214941F}"/>
              </a:ext>
            </a:extLst>
          </p:cNvPr>
          <p:cNvGrpSpPr/>
          <p:nvPr/>
        </p:nvGrpSpPr>
        <p:grpSpPr>
          <a:xfrm>
            <a:off x="830962" y="1121624"/>
            <a:ext cx="9960862" cy="400110"/>
            <a:chOff x="904444" y="1336693"/>
            <a:chExt cx="9960862" cy="400110"/>
          </a:xfrm>
        </p:grpSpPr>
        <p:sp>
          <p:nvSpPr>
            <p:cNvPr id="5" name="!!pc">
              <a:extLst>
                <a:ext uri="{FF2B5EF4-FFF2-40B4-BE49-F238E27FC236}">
                  <a16:creationId xmlns:a16="http://schemas.microsoft.com/office/drawing/2014/main" id="{43DDAB25-6FE9-5D11-E0A5-C9B935BF1942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A3394-2759-44FA-E3FF-A644D8903268}"/>
                </a:ext>
              </a:extLst>
            </p:cNvPr>
            <p:cNvSpPr txBox="1"/>
            <p:nvPr/>
          </p:nvSpPr>
          <p:spPr>
            <a:xfrm>
              <a:off x="1259441" y="1336693"/>
              <a:ext cx="96058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Integrated essential peripherals such as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UART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and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GPIO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using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APB protocol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281E7-97EF-B823-D26D-7BAC717F43D8}"/>
              </a:ext>
            </a:extLst>
          </p:cNvPr>
          <p:cNvGrpSpPr/>
          <p:nvPr/>
        </p:nvGrpSpPr>
        <p:grpSpPr>
          <a:xfrm>
            <a:off x="830962" y="1606172"/>
            <a:ext cx="9473944" cy="400110"/>
            <a:chOff x="904444" y="1336693"/>
            <a:chExt cx="9473944" cy="400110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34A9790D-BDB8-FDB8-2AE1-E008F3CCBC4F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E4286B-FB8B-616F-5050-F458476D3286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Achieved correct functionality through </a:t>
              </a:r>
              <a:r>
                <a:rPr lang="en-US" sz="2000" b="1" dirty="0">
                  <a:solidFill>
                    <a:srgbClr val="0A1E3F"/>
                  </a:solidFill>
                </a:rPr>
                <a:t>simulation and verification</a:t>
              </a:r>
              <a:r>
                <a:rPr lang="en-US" sz="2000" dirty="0">
                  <a:solidFill>
                    <a:srgbClr val="0A1E3F"/>
                  </a:solidFill>
                </a:rPr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6A627E-8C75-1A6D-A0CD-E2CEB0D18806}"/>
              </a:ext>
            </a:extLst>
          </p:cNvPr>
          <p:cNvGrpSpPr/>
          <p:nvPr/>
        </p:nvGrpSpPr>
        <p:grpSpPr>
          <a:xfrm>
            <a:off x="830962" y="2111571"/>
            <a:ext cx="9473944" cy="400110"/>
            <a:chOff x="904444" y="1336693"/>
            <a:chExt cx="9473944" cy="400110"/>
          </a:xfrm>
        </p:grpSpPr>
        <p:sp>
          <p:nvSpPr>
            <p:cNvPr id="11" name="!!pc">
              <a:extLst>
                <a:ext uri="{FF2B5EF4-FFF2-40B4-BE49-F238E27FC236}">
                  <a16:creationId xmlns:a16="http://schemas.microsoft.com/office/drawing/2014/main" id="{2AEDA6C8-A6C0-30BE-9410-A971B717518B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FB02D-C164-A309-A069-B85BACC0AF14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Followed a modular and scalable design approach.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DA7E35-3D37-D4E6-31AD-A50135D0EBA2}"/>
              </a:ext>
            </a:extLst>
          </p:cNvPr>
          <p:cNvGrpSpPr/>
          <p:nvPr/>
        </p:nvGrpSpPr>
        <p:grpSpPr>
          <a:xfrm>
            <a:off x="830962" y="2659910"/>
            <a:ext cx="11294363" cy="400110"/>
            <a:chOff x="904444" y="1336693"/>
            <a:chExt cx="11294363" cy="400110"/>
          </a:xfrm>
        </p:grpSpPr>
        <p:sp>
          <p:nvSpPr>
            <p:cNvPr id="14" name="!!pc">
              <a:extLst>
                <a:ext uri="{FF2B5EF4-FFF2-40B4-BE49-F238E27FC236}">
                  <a16:creationId xmlns:a16="http://schemas.microsoft.com/office/drawing/2014/main" id="{D453BDB8-C0B0-2AE2-B35D-3B5737F78395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B5A9AE-18DF-8076-6532-DE81690F73CE}"/>
                </a:ext>
              </a:extLst>
            </p:cNvPr>
            <p:cNvSpPr txBox="1"/>
            <p:nvPr/>
          </p:nvSpPr>
          <p:spPr>
            <a:xfrm>
              <a:off x="1259441" y="1336693"/>
              <a:ext cx="109393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hands-on experience in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SoC design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hardware description languages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, and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bus protocols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8F6B31-D7F0-D3FE-ECF3-DD1974DEBFA0}"/>
              </a:ext>
            </a:extLst>
          </p:cNvPr>
          <p:cNvGrpSpPr/>
          <p:nvPr/>
        </p:nvGrpSpPr>
        <p:grpSpPr>
          <a:xfrm>
            <a:off x="830962" y="646781"/>
            <a:ext cx="9473944" cy="400110"/>
            <a:chOff x="904444" y="1336693"/>
            <a:chExt cx="9473944" cy="400110"/>
          </a:xfrm>
        </p:grpSpPr>
        <p:sp>
          <p:nvSpPr>
            <p:cNvPr id="17" name="!!pc">
              <a:extLst>
                <a:ext uri="{FF2B5EF4-FFF2-40B4-BE49-F238E27FC236}">
                  <a16:creationId xmlns:a16="http://schemas.microsoft.com/office/drawing/2014/main" id="{985E90B4-7E83-23D7-14E2-EE245F11BF5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8DFE7-8D1C-9489-972F-F7DAAB6011B7}"/>
                </a:ext>
              </a:extLst>
            </p:cNvPr>
            <p:cNvSpPr txBox="1"/>
            <p:nvPr/>
          </p:nvSpPr>
          <p:spPr>
            <a:xfrm>
              <a:off x="1259442" y="1336693"/>
              <a:ext cx="91189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Successfully designed and implemented a RISC-V based processor core.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AE7C6-92E4-485E-AD1B-B59AB4F809E2}"/>
              </a:ext>
            </a:extLst>
          </p:cNvPr>
          <p:cNvGrpSpPr/>
          <p:nvPr/>
        </p:nvGrpSpPr>
        <p:grpSpPr>
          <a:xfrm>
            <a:off x="830962" y="3207011"/>
            <a:ext cx="11294363" cy="400110"/>
            <a:chOff x="904444" y="1336693"/>
            <a:chExt cx="11294363" cy="400110"/>
          </a:xfrm>
        </p:grpSpPr>
        <p:sp>
          <p:nvSpPr>
            <p:cNvPr id="25" name="!!pc">
              <a:extLst>
                <a:ext uri="{FF2B5EF4-FFF2-40B4-BE49-F238E27FC236}">
                  <a16:creationId xmlns:a16="http://schemas.microsoft.com/office/drawing/2014/main" id="{A88AF6D1-EE96-8986-27EB-B89AC5509BC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AA713-4579-527C-877C-ED6F165B7225}"/>
                </a:ext>
              </a:extLst>
            </p:cNvPr>
            <p:cNvSpPr txBox="1"/>
            <p:nvPr/>
          </p:nvSpPr>
          <p:spPr>
            <a:xfrm>
              <a:off x="1259441" y="1336693"/>
              <a:ext cx="109393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Ready for real-world applications and further development.</a:t>
              </a:r>
            </a:p>
          </p:txBody>
        </p:sp>
      </p:grpSp>
      <p:sp>
        <p:nvSpPr>
          <p:cNvPr id="27" name="!!q">
            <a:extLst>
              <a:ext uri="{FF2B5EF4-FFF2-40B4-BE49-F238E27FC236}">
                <a16:creationId xmlns:a16="http://schemas.microsoft.com/office/drawing/2014/main" id="{AE7AFA2F-FD6C-7EE3-0233-6511741F6F76}"/>
              </a:ext>
            </a:extLst>
          </p:cNvPr>
          <p:cNvSpPr txBox="1"/>
          <p:nvPr/>
        </p:nvSpPr>
        <p:spPr>
          <a:xfrm>
            <a:off x="256032" y="3783634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Future Work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0ECE65-6387-C047-51C4-EB4CF0E7C52E}"/>
              </a:ext>
            </a:extLst>
          </p:cNvPr>
          <p:cNvGrpSpPr/>
          <p:nvPr/>
        </p:nvGrpSpPr>
        <p:grpSpPr>
          <a:xfrm>
            <a:off x="897637" y="4531120"/>
            <a:ext cx="11294363" cy="400110"/>
            <a:chOff x="904444" y="1336693"/>
            <a:chExt cx="11294363" cy="400110"/>
          </a:xfrm>
        </p:grpSpPr>
        <p:sp>
          <p:nvSpPr>
            <p:cNvPr id="29" name="!!pc">
              <a:extLst>
                <a:ext uri="{FF2B5EF4-FFF2-40B4-BE49-F238E27FC236}">
                  <a16:creationId xmlns:a16="http://schemas.microsoft.com/office/drawing/2014/main" id="{325DAFFE-90D3-BB10-4EFA-5359A64D947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F9D2F9-9308-E5BE-4DE5-98AD2727B60F}"/>
                </a:ext>
              </a:extLst>
            </p:cNvPr>
            <p:cNvSpPr txBox="1"/>
            <p:nvPr/>
          </p:nvSpPr>
          <p:spPr>
            <a:xfrm>
              <a:off x="1259441" y="1336693"/>
              <a:ext cx="109393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Perform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FPGA synthesis and real-time testing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on hardware board.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1BB44B-A269-5A83-3BB9-C0C1C4B401FB}"/>
              </a:ext>
            </a:extLst>
          </p:cNvPr>
          <p:cNvGrpSpPr/>
          <p:nvPr/>
        </p:nvGrpSpPr>
        <p:grpSpPr>
          <a:xfrm>
            <a:off x="897637" y="5078221"/>
            <a:ext cx="11294363" cy="400110"/>
            <a:chOff x="904444" y="1336693"/>
            <a:chExt cx="11294363" cy="400110"/>
          </a:xfrm>
        </p:grpSpPr>
        <p:sp>
          <p:nvSpPr>
            <p:cNvPr id="35" name="!!pc">
              <a:extLst>
                <a:ext uri="{FF2B5EF4-FFF2-40B4-BE49-F238E27FC236}">
                  <a16:creationId xmlns:a16="http://schemas.microsoft.com/office/drawing/2014/main" id="{252BFBC7-BF21-C440-62E6-09AE6ABD0B1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1BFE60-E1AA-65A7-F68A-790E899FF7B4}"/>
                </a:ext>
              </a:extLst>
            </p:cNvPr>
            <p:cNvSpPr txBox="1"/>
            <p:nvPr/>
          </p:nvSpPr>
          <p:spPr>
            <a:xfrm>
              <a:off x="1259441" y="1336693"/>
              <a:ext cx="109393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Optimize power and area usage for ASIC implementation.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476412-771C-2D28-045B-503215DBD945}"/>
              </a:ext>
            </a:extLst>
          </p:cNvPr>
          <p:cNvGrpSpPr/>
          <p:nvPr/>
        </p:nvGrpSpPr>
        <p:grpSpPr>
          <a:xfrm>
            <a:off x="897637" y="5646173"/>
            <a:ext cx="11294363" cy="400110"/>
            <a:chOff x="904444" y="1336693"/>
            <a:chExt cx="11294363" cy="400110"/>
          </a:xfrm>
        </p:grpSpPr>
        <p:sp>
          <p:nvSpPr>
            <p:cNvPr id="38" name="!!pc">
              <a:extLst>
                <a:ext uri="{FF2B5EF4-FFF2-40B4-BE49-F238E27FC236}">
                  <a16:creationId xmlns:a16="http://schemas.microsoft.com/office/drawing/2014/main" id="{6A18AE84-B53F-A9F8-0189-382D05B61F83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B19A5D-5853-F497-8904-4968C246E7EA}"/>
                </a:ext>
              </a:extLst>
            </p:cNvPr>
            <p:cNvSpPr txBox="1"/>
            <p:nvPr/>
          </p:nvSpPr>
          <p:spPr>
            <a:xfrm>
              <a:off x="1259441" y="1336693"/>
              <a:ext cx="109393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Explore </a:t>
              </a:r>
              <a:r>
                <a:rPr lang="en-US" sz="2000" b="1" dirty="0">
                  <a:solidFill>
                    <a:srgbClr val="0A1E3F"/>
                  </a:solidFill>
                </a:rPr>
                <a:t>cache implementation</a:t>
              </a:r>
              <a:r>
                <a:rPr lang="en-US" sz="2000" dirty="0">
                  <a:solidFill>
                    <a:srgbClr val="0A1E3F"/>
                  </a:solidFill>
                </a:rPr>
                <a:t> and </a:t>
              </a:r>
              <a:r>
                <a:rPr lang="en-US" sz="2000" b="1" dirty="0">
                  <a:solidFill>
                    <a:srgbClr val="0A1E3F"/>
                  </a:solidFill>
                </a:rPr>
                <a:t>memory hierarchy</a:t>
              </a:r>
              <a:r>
                <a:rPr lang="en-US" sz="2000" dirty="0">
                  <a:solidFill>
                    <a:srgbClr val="0A1E3F"/>
                  </a:solidFill>
                </a:rPr>
                <a:t> for future scalability.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92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speech bubble with black text&#10;&#10;Description automatically generated">
            <a:extLst>
              <a:ext uri="{FF2B5EF4-FFF2-40B4-BE49-F238E27FC236}">
                <a16:creationId xmlns:a16="http://schemas.microsoft.com/office/drawing/2014/main" id="{52BE1598-2E62-42DA-89BF-A68237BAD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82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2D14-D5B2-2901-E0CD-34BABB8E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B2D55D-65B5-CFF8-3A60-1A117EEF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2" b="53995"/>
          <a:stretch>
            <a:fillRect/>
          </a:stretch>
        </p:blipFill>
        <p:spPr>
          <a:xfrm>
            <a:off x="1500546" y="933450"/>
            <a:ext cx="9380287" cy="2667609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CEC03AEF-8CF6-4133-1EF9-BB16AEDC14C1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E5E8D1F6-739F-90DC-B71A-ED82B36FB01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Single-cycle to pipelined execution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BA68B-49AF-53B0-ED5A-CA5278EE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18" b="1602"/>
          <a:stretch>
            <a:fillRect/>
          </a:stretch>
        </p:blipFill>
        <p:spPr>
          <a:xfrm>
            <a:off x="1642866" y="3601059"/>
            <a:ext cx="9497627" cy="30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ED875-B02E-5F35-9E64-CD742837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6C3513C2-9286-7053-9860-B9C47C9CF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7" b="11911"/>
          <a:stretch>
            <a:fillRect/>
          </a:stretch>
        </p:blipFill>
        <p:spPr>
          <a:xfrm>
            <a:off x="98986" y="2052403"/>
            <a:ext cx="11723755" cy="4124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A5EE8-003E-A3A1-134E-22ABA429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0271"/>
            <a:ext cx="12192000" cy="4313008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13FAD198-3D42-B1E0-52A9-F48943128923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1B0E5E31-E5E1-8672-359E-58530DC9D9D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Single-cycle to pipelined execution :</a:t>
            </a: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00886C56-AE65-CBD2-51EF-BC9348DCF564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E18ED-1BCD-4BE7-A0F4-B10707A3AB1D}"/>
              </a:ext>
            </a:extLst>
          </p:cNvPr>
          <p:cNvSpPr txBox="1"/>
          <p:nvPr/>
        </p:nvSpPr>
        <p:spPr>
          <a:xfrm>
            <a:off x="1186562" y="999320"/>
            <a:ext cx="106361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Rd must arrive at same time as Result.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FB64067-79D4-AC6A-BEE8-4F700A8C1198}"/>
              </a:ext>
            </a:extLst>
          </p:cNvPr>
          <p:cNvSpPr/>
          <p:nvPr/>
        </p:nvSpPr>
        <p:spPr>
          <a:xfrm rot="5400000">
            <a:off x="829392" y="1599887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0A00-81F1-9753-8C3D-2E27E9A8CC8B}"/>
              </a:ext>
            </a:extLst>
          </p:cNvPr>
          <p:cNvSpPr txBox="1"/>
          <p:nvPr/>
        </p:nvSpPr>
        <p:spPr>
          <a:xfrm>
            <a:off x="1186562" y="1477583"/>
            <a:ext cx="106361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Register file written on falling edge of CLK.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 descr="A diagram of a clock pulse&#10;&#10;AI-generated content may be incorrect.">
            <a:extLst>
              <a:ext uri="{FF2B5EF4-FFF2-40B4-BE49-F238E27FC236}">
                <a16:creationId xmlns:a16="http://schemas.microsoft.com/office/drawing/2014/main" id="{1C1C20A3-7F2B-D618-7A91-69E8729C5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41" y="691997"/>
            <a:ext cx="3459174" cy="14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0609-1479-ED6D-BA1B-77901D83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2F0F4DF-12BD-CB6B-A738-9AF09138AB4E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45274452-4E72-5107-21D6-8106EFDAEFE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Single-cycle to pipelined execution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E3FB3-A5FA-CD50-ED8D-6B7F2BC5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7"/>
          <a:stretch>
            <a:fillRect/>
          </a:stretch>
        </p:blipFill>
        <p:spPr>
          <a:xfrm>
            <a:off x="632297" y="1440155"/>
            <a:ext cx="10636179" cy="5372125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468F9AE1-AA4F-B4BF-06A5-582233F89A5A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5369C-05B4-F6DC-8F11-F8214E4D6CC0}"/>
              </a:ext>
            </a:extLst>
          </p:cNvPr>
          <p:cNvSpPr txBox="1"/>
          <p:nvPr/>
        </p:nvSpPr>
        <p:spPr>
          <a:xfrm>
            <a:off x="1186562" y="999320"/>
            <a:ext cx="106361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Control unit as single-cycle processor travel with the instruction (drop off when used).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7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385BC-4E98-7A57-1A04-F57A2DF8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6127D2-187C-11F6-0D3D-C07101C9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13" y="2988991"/>
            <a:ext cx="6283037" cy="3613973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9A697795-4A00-9903-17AB-0456AC46E6BC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C67CE643-0260-7F03-1FAB-A62B66B575E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Registers : 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BFF8608F-5142-5821-AE52-D1294181B9A7}"/>
              </a:ext>
            </a:extLst>
          </p:cNvPr>
          <p:cNvSpPr/>
          <p:nvPr/>
        </p:nvSpPr>
        <p:spPr>
          <a:xfrm rot="5400000">
            <a:off x="838917" y="105330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019E7-E0CC-7C2E-1418-D42C8946281D}"/>
              </a:ext>
            </a:extLst>
          </p:cNvPr>
          <p:cNvSpPr txBox="1"/>
          <p:nvPr/>
        </p:nvSpPr>
        <p:spPr>
          <a:xfrm>
            <a:off x="1196087" y="930998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There are 4 </a:t>
            </a:r>
            <a:r>
              <a:rPr lang="en-US" altLang="en-US" sz="2000" b="1" dirty="0">
                <a:solidFill>
                  <a:srgbClr val="0A1E3F"/>
                </a:solidFill>
                <a:latin typeface="Arial" panose="020B0604020202020204" pitchFamily="34" charset="0"/>
              </a:rPr>
              <a:t>PIPO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 registers (FDR – DER – EMR – MWR).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4576F5A6-BB38-B60F-5D7E-A2F287DB5D02}"/>
              </a:ext>
            </a:extLst>
          </p:cNvPr>
          <p:cNvSpPr/>
          <p:nvPr/>
        </p:nvSpPr>
        <p:spPr>
          <a:xfrm rot="5400000">
            <a:off x="838917" y="1496806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FBBB0-5511-F71C-E4DD-47593803E605}"/>
              </a:ext>
            </a:extLst>
          </p:cNvPr>
          <p:cNvSpPr txBox="1"/>
          <p:nvPr/>
        </p:nvSpPr>
        <p:spPr>
          <a:xfrm>
            <a:off x="1196087" y="1374502"/>
            <a:ext cx="10797915" cy="5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FDR is </a:t>
            </a:r>
            <a:r>
              <a:rPr lang="en-US" sz="2000" dirty="0"/>
              <a:t>64 bits register.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9ACF537B-967D-0274-09E4-B7C91CF380BC}"/>
              </a:ext>
            </a:extLst>
          </p:cNvPr>
          <p:cNvSpPr/>
          <p:nvPr/>
        </p:nvSpPr>
        <p:spPr>
          <a:xfrm rot="5400000">
            <a:off x="838917" y="1987935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35CF0-421B-5B47-9121-E3C668FDA52A}"/>
              </a:ext>
            </a:extLst>
          </p:cNvPr>
          <p:cNvSpPr txBox="1"/>
          <p:nvPr/>
        </p:nvSpPr>
        <p:spPr>
          <a:xfrm>
            <a:off x="1196087" y="1865631"/>
            <a:ext cx="10797915" cy="5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DER is </a:t>
            </a:r>
            <a:r>
              <a:rPr lang="en-US" sz="2000" dirty="0"/>
              <a:t>160 bits register.</a:t>
            </a:r>
            <a:endParaRPr lang="en-US" altLang="en-US" sz="2000" dirty="0">
              <a:solidFill>
                <a:srgbClr val="0A1E3F"/>
              </a:solidFill>
              <a:latin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F848C25-E5A6-6358-BFAE-9236371597AA}"/>
              </a:ext>
            </a:extLst>
          </p:cNvPr>
          <p:cNvSpPr/>
          <p:nvPr/>
        </p:nvSpPr>
        <p:spPr>
          <a:xfrm rot="5400000">
            <a:off x="838917" y="2446003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07C78-70DB-A83A-B56F-BD275DBC0F4F}"/>
              </a:ext>
            </a:extLst>
          </p:cNvPr>
          <p:cNvSpPr txBox="1"/>
          <p:nvPr/>
        </p:nvSpPr>
        <p:spPr>
          <a:xfrm>
            <a:off x="1196087" y="2323699"/>
            <a:ext cx="10797915" cy="5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EMR is 90</a:t>
            </a:r>
            <a:r>
              <a:rPr lang="en-US" sz="2000" dirty="0"/>
              <a:t> bits register.</a:t>
            </a:r>
            <a:endParaRPr lang="en-US" altLang="en-US" sz="2000" dirty="0">
              <a:solidFill>
                <a:srgbClr val="0A1E3F"/>
              </a:solidFill>
              <a:latin typeface="Arial" panose="020B0604020202020204" pitchFamily="34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5EC9B455-A86F-F84C-89C5-0A34F93C3DF4}"/>
              </a:ext>
            </a:extLst>
          </p:cNvPr>
          <p:cNvSpPr/>
          <p:nvPr/>
        </p:nvSpPr>
        <p:spPr>
          <a:xfrm rot="5400000">
            <a:off x="838917" y="2873366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FC30B-ED54-B880-C9A6-32F3280B3A82}"/>
              </a:ext>
            </a:extLst>
          </p:cNvPr>
          <p:cNvSpPr txBox="1"/>
          <p:nvPr/>
        </p:nvSpPr>
        <p:spPr>
          <a:xfrm>
            <a:off x="1196087" y="2751062"/>
            <a:ext cx="10797915" cy="5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MWR is </a:t>
            </a:r>
            <a:r>
              <a:rPr lang="en-US" sz="2000" dirty="0"/>
              <a:t>40 bits register.</a:t>
            </a:r>
            <a:endParaRPr lang="en-US" altLang="en-US" sz="2000" dirty="0">
              <a:solidFill>
                <a:srgbClr val="0A1E3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1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5B79-B869-2F84-7E89-C47B41EA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BB186F97-A3CC-37AB-529D-A0BAE1F6A00F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1D20819C-688A-EB79-3C18-5C864FFAB96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 DER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4EBC6-1F26-F2AE-2095-54507E1C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"/>
          <a:stretch>
            <a:fillRect/>
          </a:stretch>
        </p:blipFill>
        <p:spPr>
          <a:xfrm>
            <a:off x="8031970" y="1121623"/>
            <a:ext cx="3984932" cy="52161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F31066-4D48-02C5-2805-5B977BD8829C}"/>
              </a:ext>
            </a:extLst>
          </p:cNvPr>
          <p:cNvGrpSpPr/>
          <p:nvPr/>
        </p:nvGrpSpPr>
        <p:grpSpPr>
          <a:xfrm>
            <a:off x="221301" y="1121624"/>
            <a:ext cx="7513020" cy="5216176"/>
            <a:chOff x="221301" y="1121624"/>
            <a:chExt cx="7513020" cy="52161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0FED7B-A49B-6926-18D9-58F46D55F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" t="396"/>
            <a:stretch>
              <a:fillRect/>
            </a:stretch>
          </p:blipFill>
          <p:spPr>
            <a:xfrm>
              <a:off x="221301" y="1121624"/>
              <a:ext cx="7513020" cy="52161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6F38-58EE-A47C-58BC-8C24C06657B6}"/>
                </a:ext>
              </a:extLst>
            </p:cNvPr>
            <p:cNvSpPr/>
            <p:nvPr/>
          </p:nvSpPr>
          <p:spPr>
            <a:xfrm>
              <a:off x="6284068" y="5758774"/>
              <a:ext cx="1381328" cy="504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58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cc">
            <a:extLst>
              <a:ext uri="{FF2B5EF4-FFF2-40B4-BE49-F238E27FC236}">
                <a16:creationId xmlns:a16="http://schemas.microsoft.com/office/drawing/2014/main" id="{24625253-E236-B6E8-2C90-3AC99241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2979"/>
            <a:ext cx="8026400" cy="1009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RISC-V Core with Communication</a:t>
            </a:r>
            <a:b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</a:br>
            <a: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Extensions</a:t>
            </a:r>
            <a:r>
              <a:rPr lang="ar-EG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 </a:t>
            </a:r>
            <a: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and Advanced Arithmetic</a:t>
            </a:r>
            <a:b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</a:br>
            <a:endParaRPr lang="en-US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06DD7-AAD2-7262-B31B-036584C4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39" y="1492542"/>
            <a:ext cx="4542226" cy="171048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000" u="sng" dirty="0">
                <a:solidFill>
                  <a:srgbClr val="051D40"/>
                </a:solidFill>
              </a:rPr>
              <a:t>Supervised by :</a:t>
            </a:r>
          </a:p>
          <a:p>
            <a:r>
              <a:rPr lang="en-US" sz="2000" dirty="0">
                <a:solidFill>
                  <a:srgbClr val="051D40"/>
                </a:solidFill>
              </a:rPr>
              <a:t>              Prof. Ahmed AbdAllah Hassan.</a:t>
            </a:r>
          </a:p>
          <a:p>
            <a:r>
              <a:rPr lang="en-US" sz="2000" dirty="0">
                <a:solidFill>
                  <a:srgbClr val="051D40"/>
                </a:solidFill>
              </a:rPr>
              <a:t>             </a:t>
            </a:r>
            <a:endParaRPr lang="ar-EG" sz="2000" dirty="0">
              <a:solidFill>
                <a:srgbClr val="051D40"/>
              </a:solidFill>
            </a:endParaRPr>
          </a:p>
          <a:p>
            <a:r>
              <a:rPr lang="ar-EG" sz="2000" dirty="0">
                <a:solidFill>
                  <a:srgbClr val="051D40"/>
                </a:solidFill>
              </a:rPr>
              <a:t>         </a:t>
            </a:r>
            <a:r>
              <a:rPr lang="en-US" sz="2000" dirty="0">
                <a:solidFill>
                  <a:srgbClr val="051D40"/>
                </a:solidFill>
              </a:rPr>
              <a:t> </a:t>
            </a:r>
            <a:r>
              <a:rPr lang="ar-EG" sz="2000" dirty="0">
                <a:solidFill>
                  <a:srgbClr val="051D40"/>
                </a:solidFill>
              </a:rPr>
              <a:t> </a:t>
            </a:r>
            <a:r>
              <a:rPr lang="en-US" sz="2000" dirty="0">
                <a:solidFill>
                  <a:srgbClr val="051D40"/>
                </a:solidFill>
              </a:rPr>
              <a:t>Eng. Abdullah Kamal.</a:t>
            </a:r>
          </a:p>
          <a:p>
            <a:endParaRPr lang="en-US" sz="2000" dirty="0">
              <a:solidFill>
                <a:srgbClr val="051D40"/>
              </a:solidFill>
            </a:endParaRPr>
          </a:p>
        </p:txBody>
      </p:sp>
      <p:pic>
        <p:nvPicPr>
          <p:cNvPr id="6" name="!!pp" descr="A computer chip with a blue diamond&#10;&#10;Description automatically generated">
            <a:extLst>
              <a:ext uri="{FF2B5EF4-FFF2-40B4-BE49-F238E27FC236}">
                <a16:creationId xmlns:a16="http://schemas.microsoft.com/office/drawing/2014/main" id="{E1308C06-A665-21DB-D8A2-16F8D2D09D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r="21289" b="1"/>
          <a:stretch/>
        </p:blipFill>
        <p:spPr>
          <a:xfrm>
            <a:off x="6185055" y="10"/>
            <a:ext cx="649870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Graphic 7" descr="Teacher with solid fill">
            <a:extLst>
              <a:ext uri="{FF2B5EF4-FFF2-40B4-BE49-F238E27FC236}">
                <a16:creationId xmlns:a16="http://schemas.microsoft.com/office/drawing/2014/main" id="{8FAD2D5D-5D08-5D96-35CE-EC01F07C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770" y="1501686"/>
            <a:ext cx="357170" cy="357170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D542174B-0545-BF73-800E-2399ACF35E44}"/>
              </a:ext>
            </a:extLst>
          </p:cNvPr>
          <p:cNvSpPr/>
          <p:nvPr/>
        </p:nvSpPr>
        <p:spPr>
          <a:xfrm rot="5400000">
            <a:off x="432482" y="233661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7CD8FF-01B9-790D-2EA4-F0676C03B55C}"/>
              </a:ext>
            </a:extLst>
          </p:cNvPr>
          <p:cNvSpPr/>
          <p:nvPr/>
        </p:nvSpPr>
        <p:spPr>
          <a:xfrm rot="5400000">
            <a:off x="433949" y="2729250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F9078E69-9429-82D4-9B35-3A7C0D49A0BB}"/>
              </a:ext>
            </a:extLst>
          </p:cNvPr>
          <p:cNvSpPr/>
          <p:nvPr/>
        </p:nvSpPr>
        <p:spPr>
          <a:xfrm rot="5400000">
            <a:off x="472410" y="3893449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9F83EDB-899B-5DC4-503C-BCE5D995A27C}"/>
              </a:ext>
            </a:extLst>
          </p:cNvPr>
          <p:cNvSpPr/>
          <p:nvPr/>
        </p:nvSpPr>
        <p:spPr>
          <a:xfrm rot="5400000">
            <a:off x="472410" y="4295786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6BE97EBD-0B4B-07F1-EB17-23CA06975CA2}"/>
              </a:ext>
            </a:extLst>
          </p:cNvPr>
          <p:cNvSpPr/>
          <p:nvPr/>
        </p:nvSpPr>
        <p:spPr>
          <a:xfrm rot="5400000">
            <a:off x="472410" y="468639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6758C6B1-8BAF-0777-E376-6D33149D908A}"/>
              </a:ext>
            </a:extLst>
          </p:cNvPr>
          <p:cNvSpPr/>
          <p:nvPr/>
        </p:nvSpPr>
        <p:spPr>
          <a:xfrm rot="5400000">
            <a:off x="472410" y="428810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00736C27-97F5-5960-0A2B-F638DC6EF561}"/>
              </a:ext>
            </a:extLst>
          </p:cNvPr>
          <p:cNvSpPr/>
          <p:nvPr/>
        </p:nvSpPr>
        <p:spPr>
          <a:xfrm rot="5400000">
            <a:off x="478773" y="428810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2B4567-3162-C876-9DB4-812708EE8C48}"/>
              </a:ext>
            </a:extLst>
          </p:cNvPr>
          <p:cNvGrpSpPr/>
          <p:nvPr/>
        </p:nvGrpSpPr>
        <p:grpSpPr>
          <a:xfrm>
            <a:off x="78687" y="3489276"/>
            <a:ext cx="4611256" cy="2912640"/>
            <a:chOff x="253352" y="3286992"/>
            <a:chExt cx="4611256" cy="291264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A1B5C7AF-574B-DD43-A689-A4753A59E0D7}"/>
                </a:ext>
              </a:extLst>
            </p:cNvPr>
            <p:cNvSpPr txBox="1">
              <a:spLocks/>
            </p:cNvSpPr>
            <p:nvPr/>
          </p:nvSpPr>
          <p:spPr>
            <a:xfrm>
              <a:off x="253352" y="3286992"/>
              <a:ext cx="4611256" cy="29126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51D40"/>
                  </a:solidFill>
                </a:rPr>
                <a:t>          </a:t>
              </a:r>
              <a:r>
                <a:rPr lang="en-US" sz="2000" u="sng" dirty="0">
                  <a:solidFill>
                    <a:srgbClr val="051D40"/>
                  </a:solidFill>
                </a:rPr>
                <a:t>Team members :</a:t>
              </a:r>
            </a:p>
            <a:p>
              <a:r>
                <a:rPr lang="en-US" sz="2000" dirty="0">
                  <a:solidFill>
                    <a:srgbClr val="051D40"/>
                  </a:solidFill>
                </a:rPr>
                <a:t>              Ahmed Magdy Fathy Mousa.  </a:t>
              </a:r>
            </a:p>
            <a:p>
              <a:r>
                <a:rPr lang="pt-BR" sz="2000" dirty="0">
                  <a:solidFill>
                    <a:srgbClr val="051D40"/>
                  </a:solidFill>
                </a:rPr>
                <a:t>              Ali Reda Ali Abdul Muttalib</a:t>
              </a:r>
              <a:r>
                <a:rPr lang="en-US" sz="2000" dirty="0">
                  <a:solidFill>
                    <a:srgbClr val="051D40"/>
                  </a:solidFill>
                </a:rPr>
                <a:t>.</a:t>
              </a:r>
            </a:p>
            <a:p>
              <a:r>
                <a:rPr lang="en-US" sz="2000" dirty="0">
                  <a:solidFill>
                    <a:srgbClr val="051D40"/>
                  </a:solidFill>
                </a:rPr>
                <a:t>              Hossam Ahmed Ali Seyam.</a:t>
              </a:r>
            </a:p>
            <a:p>
              <a:endParaRPr lang="en-US" sz="2000" dirty="0">
                <a:solidFill>
                  <a:srgbClr val="051D40"/>
                </a:solidFill>
              </a:endParaRPr>
            </a:p>
            <a:p>
              <a:endParaRPr lang="en-US" sz="2000" dirty="0">
                <a:solidFill>
                  <a:srgbClr val="051D40"/>
                </a:solidFill>
              </a:endParaRPr>
            </a:p>
            <a:p>
              <a:endParaRPr lang="en-US" sz="2000" dirty="0">
                <a:solidFill>
                  <a:srgbClr val="051D40"/>
                </a:solidFill>
              </a:endParaRPr>
            </a:p>
            <a:p>
              <a:endParaRPr lang="en-US" sz="2000" dirty="0">
                <a:solidFill>
                  <a:srgbClr val="051D40"/>
                </a:solidFill>
              </a:endParaRPr>
            </a:p>
          </p:txBody>
        </p:sp>
        <p:pic>
          <p:nvPicPr>
            <p:cNvPr id="24" name="Graphic 23" descr="Users with solid fill">
              <a:extLst>
                <a:ext uri="{FF2B5EF4-FFF2-40B4-BE49-F238E27FC236}">
                  <a16:creationId xmlns:a16="http://schemas.microsoft.com/office/drawing/2014/main" id="{6DD88C85-474E-A80B-1B62-1EA49553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809" y="3286992"/>
              <a:ext cx="357170" cy="357170"/>
            </a:xfrm>
            <a:prstGeom prst="rect">
              <a:avLst/>
            </a:prstGeom>
          </p:spPr>
        </p:pic>
      </p:grpSp>
      <p:sp>
        <p:nvSpPr>
          <p:cNvPr id="3" name="!!pc">
            <a:extLst>
              <a:ext uri="{FF2B5EF4-FFF2-40B4-BE49-F238E27FC236}">
                <a16:creationId xmlns:a16="http://schemas.microsoft.com/office/drawing/2014/main" id="{39EB7A10-98AE-5245-785C-DD14A4CDE7B0}"/>
              </a:ext>
            </a:extLst>
          </p:cNvPr>
          <p:cNvSpPr/>
          <p:nvPr/>
        </p:nvSpPr>
        <p:spPr>
          <a:xfrm rot="5400000">
            <a:off x="432482" y="1923167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9936E9-682A-1509-AE3B-70CC2F1A4982}"/>
              </a:ext>
            </a:extLst>
          </p:cNvPr>
          <p:cNvGrpSpPr/>
          <p:nvPr/>
        </p:nvGrpSpPr>
        <p:grpSpPr>
          <a:xfrm>
            <a:off x="432482" y="1914205"/>
            <a:ext cx="3121175" cy="1067715"/>
            <a:chOff x="194249" y="2006920"/>
            <a:chExt cx="3121175" cy="1067715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75DBA46-E0B8-B2F4-7B14-629A69F6A4DE}"/>
                </a:ext>
              </a:extLst>
            </p:cNvPr>
            <p:cNvSpPr/>
            <p:nvPr/>
          </p:nvSpPr>
          <p:spPr>
            <a:xfrm rot="5400000">
              <a:off x="194249" y="2006920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67599-B655-EDEC-EE00-1D830D46392F}"/>
                </a:ext>
              </a:extLst>
            </p:cNvPr>
            <p:cNvSpPr txBox="1"/>
            <p:nvPr/>
          </p:nvSpPr>
          <p:spPr>
            <a:xfrm>
              <a:off x="484527" y="2366749"/>
              <a:ext cx="283089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51D40"/>
                  </a:solidFill>
                </a:rPr>
                <a:t> Prof. Ahmed Saleh.</a:t>
              </a:r>
            </a:p>
            <a:p>
              <a:r>
                <a:rPr lang="en-US" sz="2000" dirty="0">
                  <a:solidFill>
                    <a:srgbClr val="051D40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80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5011-3E53-C230-0495-85C1148A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533A7E-2021-8F42-7D19-F580EC49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18" y="736212"/>
            <a:ext cx="4915492" cy="6121788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7C06AADE-0FC9-7F82-97F6-12B55CE8F696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C31A19A4-5518-EA29-4D79-0EDBED59658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 DER 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2141E-4919-8DFA-C6CA-6BA1E80D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10" y="736212"/>
            <a:ext cx="4219936" cy="61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F1A05-AB34-AF35-49E3-5FBA30E15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82E982E4-F343-292F-EAA9-BA34DC6FEDA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C526F-A7A2-1318-1216-6D750DC6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2" t="700"/>
          <a:stretch>
            <a:fillRect/>
          </a:stretch>
        </p:blipFill>
        <p:spPr>
          <a:xfrm>
            <a:off x="308042" y="985934"/>
            <a:ext cx="5334001" cy="5826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5A1A7-14B0-661D-4E17-02C3C602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6"/>
          <a:stretch>
            <a:fillRect/>
          </a:stretch>
        </p:blipFill>
        <p:spPr>
          <a:xfrm>
            <a:off x="5835780" y="1670625"/>
            <a:ext cx="6356220" cy="4019101"/>
          </a:xfrm>
          <a:prstGeom prst="rect">
            <a:avLst/>
          </a:prstGeom>
        </p:spPr>
      </p:pic>
      <p:sp>
        <p:nvSpPr>
          <p:cNvPr id="13" name="!!ff">
            <a:extLst>
              <a:ext uri="{FF2B5EF4-FFF2-40B4-BE49-F238E27FC236}">
                <a16:creationId xmlns:a16="http://schemas.microsoft.com/office/drawing/2014/main" id="{C95AC874-E034-C980-0DC5-5B7CEB24F23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 FDR : </a:t>
            </a:r>
          </a:p>
        </p:txBody>
      </p:sp>
    </p:spTree>
    <p:extLst>
      <p:ext uri="{BB962C8B-B14F-4D97-AF65-F5344CB8AC3E}">
        <p14:creationId xmlns:p14="http://schemas.microsoft.com/office/powerpoint/2010/main" val="21925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444F-D397-2AB7-76E8-9F895E01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5E65BA25-446D-A3E0-0359-F922AD168796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E84CC1A4-B3F5-69F9-6E4A-BD5972E4C5A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</a:t>
            </a:r>
            <a:r>
              <a:rPr lang="ar-EG" sz="2400" u="sng" dirty="0">
                <a:solidFill>
                  <a:srgbClr val="051D40"/>
                </a:solidFill>
              </a:rPr>
              <a:t> </a:t>
            </a:r>
            <a:r>
              <a:rPr lang="en-US" sz="2400" u="sng" dirty="0">
                <a:solidFill>
                  <a:srgbClr val="051D40"/>
                </a:solidFill>
              </a:rPr>
              <a:t>EMR: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5E111-7402-A273-84FB-B5BF7CD9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82" r="11536"/>
          <a:stretch>
            <a:fillRect/>
          </a:stretch>
        </p:blipFill>
        <p:spPr>
          <a:xfrm rot="16200000">
            <a:off x="3369202" y="6652"/>
            <a:ext cx="5579746" cy="78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4696-08B9-6161-390E-AEC3532C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CA272-7197-2050-91A2-67CF8A9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" r="1780"/>
          <a:stretch>
            <a:fillRect/>
          </a:stretch>
        </p:blipFill>
        <p:spPr>
          <a:xfrm rot="16200000">
            <a:off x="3041261" y="-405247"/>
            <a:ext cx="6179341" cy="8250824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5AC1C520-C191-D66C-7480-BE308F5DACD9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56B79665-8BAF-3972-FFE8-B76D3947B020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Register</a:t>
            </a:r>
            <a:r>
              <a:rPr lang="ar-EG" sz="2400" u="sng" dirty="0">
                <a:solidFill>
                  <a:srgbClr val="051D40"/>
                </a:solidFill>
              </a:rPr>
              <a:t> </a:t>
            </a:r>
            <a:r>
              <a:rPr lang="en-US" sz="2400" u="sng" dirty="0">
                <a:solidFill>
                  <a:srgbClr val="051D40"/>
                </a:solidFill>
              </a:rPr>
              <a:t>MWR: </a:t>
            </a:r>
          </a:p>
        </p:txBody>
      </p:sp>
    </p:spTree>
    <p:extLst>
      <p:ext uri="{BB962C8B-B14F-4D97-AF65-F5344CB8AC3E}">
        <p14:creationId xmlns:p14="http://schemas.microsoft.com/office/powerpoint/2010/main" val="110184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C4E0-C213-6774-569B-2827CEA9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BD6750F-D3B9-10E7-CA88-549CEDD224B3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E56CF1E9-D111-C39B-1E6A-3BCD31E8CD34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 Hazards :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61EF3EAF-4C1C-FACA-FE54-A9A69869BEE7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80978-A17E-33FA-2050-A3981B0D7C65}"/>
              </a:ext>
            </a:extLst>
          </p:cNvPr>
          <p:cNvSpPr txBox="1"/>
          <p:nvPr/>
        </p:nvSpPr>
        <p:spPr>
          <a:xfrm>
            <a:off x="1186562" y="999320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Hazard happens when an instruction depends on result from instruction that hasn’t completed.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F3C970D2-100A-FD76-FCDA-4C31390747C8}"/>
              </a:ext>
            </a:extLst>
          </p:cNvPr>
          <p:cNvSpPr/>
          <p:nvPr/>
        </p:nvSpPr>
        <p:spPr>
          <a:xfrm rot="5400000">
            <a:off x="829392" y="1605148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3FC21-7B3C-E44C-7870-99FAD5EAED8F}"/>
              </a:ext>
            </a:extLst>
          </p:cNvPr>
          <p:cNvSpPr txBox="1"/>
          <p:nvPr/>
        </p:nvSpPr>
        <p:spPr>
          <a:xfrm>
            <a:off x="1186562" y="1482844"/>
            <a:ext cx="1044771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Types of Hazard are </a:t>
            </a:r>
            <a:r>
              <a:rPr lang="en-US" altLang="en-US" sz="2000" b="1" dirty="0">
                <a:solidFill>
                  <a:srgbClr val="0A1E3F"/>
                </a:solidFill>
                <a:latin typeface="Arial" panose="020B0604020202020204" pitchFamily="34" charset="0"/>
              </a:rPr>
              <a:t>Data hazard &amp; Control hazard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!!ff">
            <a:extLst>
              <a:ext uri="{FF2B5EF4-FFF2-40B4-BE49-F238E27FC236}">
                <a16:creationId xmlns:a16="http://schemas.microsoft.com/office/drawing/2014/main" id="{11519E7A-E9B5-03E7-EA52-5AA4FC6CA4A2}"/>
              </a:ext>
            </a:extLst>
          </p:cNvPr>
          <p:cNvSpPr txBox="1">
            <a:spLocks/>
          </p:cNvSpPr>
          <p:nvPr/>
        </p:nvSpPr>
        <p:spPr>
          <a:xfrm>
            <a:off x="753192" y="2214866"/>
            <a:ext cx="9286158" cy="4969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 :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F8859501-DD1D-C29D-8DDC-78A06F9DB941}"/>
              </a:ext>
            </a:extLst>
          </p:cNvPr>
          <p:cNvSpPr/>
          <p:nvPr/>
        </p:nvSpPr>
        <p:spPr>
          <a:xfrm rot="5400000">
            <a:off x="829392" y="2634018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2EE48-4533-41C4-47D0-E37A297332D3}"/>
              </a:ext>
            </a:extLst>
          </p:cNvPr>
          <p:cNvSpPr txBox="1"/>
          <p:nvPr/>
        </p:nvSpPr>
        <p:spPr>
          <a:xfrm>
            <a:off x="1186562" y="2511714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Register value not yet written back to register file.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B2FC6-C7DA-26C0-FBD2-0D6A97FC66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317"/>
          <a:stretch>
            <a:fillRect/>
          </a:stretch>
        </p:blipFill>
        <p:spPr>
          <a:xfrm>
            <a:off x="753192" y="3054640"/>
            <a:ext cx="10429875" cy="36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1334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DEF44-3D14-81FF-16DA-19A03B64D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B67D043F-900E-31A2-84D3-63F7F518791F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46AC8EE1-6E4B-E441-9DAF-7BD26F32811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A0492-7848-BC2F-5637-6806B553472D}"/>
              </a:ext>
            </a:extLst>
          </p:cNvPr>
          <p:cNvSpPr txBox="1"/>
          <p:nvPr/>
        </p:nvSpPr>
        <p:spPr>
          <a:xfrm>
            <a:off x="1137257" y="1003023"/>
            <a:ext cx="1044771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How do we ensure that our programs run correctly</a:t>
            </a:r>
            <a:r>
              <a:rPr lang="ar-EG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4" name="Picture 3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FFB201F7-39E4-AFD2-91FC-DC640DC4A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7" t="22404" r="18455" b="23679"/>
          <a:stretch/>
        </p:blipFill>
        <p:spPr>
          <a:xfrm>
            <a:off x="1256146" y="1685558"/>
            <a:ext cx="299756" cy="257982"/>
          </a:xfrm>
          <a:prstGeom prst="rect">
            <a:avLst/>
          </a:prstGeom>
        </p:spPr>
      </p:pic>
      <p:pic>
        <p:nvPicPr>
          <p:cNvPr id="5" name="Picture 4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84E6F31-B231-5C77-C6EA-DC1516A64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7" t="22404" r="18455" b="23679"/>
          <a:stretch/>
        </p:blipFill>
        <p:spPr>
          <a:xfrm>
            <a:off x="1256146" y="2202923"/>
            <a:ext cx="299756" cy="257982"/>
          </a:xfrm>
          <a:prstGeom prst="rect">
            <a:avLst/>
          </a:prstGeom>
        </p:spPr>
      </p:pic>
      <p:pic>
        <p:nvPicPr>
          <p:cNvPr id="7" name="Picture 6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9E9B24F8-66F4-F04D-3974-CC4F4D3C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7" t="22404" r="18455" b="23679"/>
          <a:stretch/>
        </p:blipFill>
        <p:spPr>
          <a:xfrm>
            <a:off x="1256146" y="2720288"/>
            <a:ext cx="299756" cy="257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203D0-7522-6CAC-B4A6-D1719354AF33}"/>
              </a:ext>
            </a:extLst>
          </p:cNvPr>
          <p:cNvSpPr txBox="1"/>
          <p:nvPr/>
        </p:nvSpPr>
        <p:spPr>
          <a:xfrm>
            <a:off x="1514608" y="1515214"/>
            <a:ext cx="588631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Insert </a:t>
            </a:r>
            <a:r>
              <a:rPr lang="en-US" altLang="en-US" sz="2000" b="1" dirty="0">
                <a:solidFill>
                  <a:srgbClr val="0A1E3F"/>
                </a:solidFill>
                <a:latin typeface="Arial" panose="020B0604020202020204" pitchFamily="34" charset="0"/>
              </a:rPr>
              <a:t>nops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 in code at compile time</a:t>
            </a:r>
            <a:r>
              <a:rPr lang="ar-EG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1530E-86D9-8DE0-D944-8BF1ABE5A0CF}"/>
              </a:ext>
            </a:extLst>
          </p:cNvPr>
          <p:cNvSpPr txBox="1"/>
          <p:nvPr/>
        </p:nvSpPr>
        <p:spPr>
          <a:xfrm>
            <a:off x="1514606" y="2036429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Forward data at run 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1496C-1000-D3CC-10C3-02568831ED48}"/>
              </a:ext>
            </a:extLst>
          </p:cNvPr>
          <p:cNvSpPr txBox="1"/>
          <p:nvPr/>
        </p:nvSpPr>
        <p:spPr>
          <a:xfrm>
            <a:off x="1517802" y="2557644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Stall the processor at run 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43A0-D1C3-6A21-D3B5-3FF98234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17"/>
          <a:stretch>
            <a:fillRect/>
          </a:stretch>
        </p:blipFill>
        <p:spPr>
          <a:xfrm>
            <a:off x="753192" y="3054640"/>
            <a:ext cx="10429875" cy="3631910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BEAB46EE-4F4F-6764-EA5B-6ED8B47B6946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064A-1BBF-1796-F528-84011A01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81A3DB20-4526-246A-6B67-E8D1223E983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AFDD86F2-B23F-84A8-8D0D-9B44CD4C4E6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D96A0-7ECF-0AF6-A731-A7BEEA3E618F}"/>
              </a:ext>
            </a:extLst>
          </p:cNvPr>
          <p:cNvSpPr txBox="1"/>
          <p:nvPr/>
        </p:nvSpPr>
        <p:spPr>
          <a:xfrm>
            <a:off x="1160227" y="993753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Insert enough nops for result to be ready.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3F6DE-BE20-B03C-C65D-6CD88606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9"/>
          <a:stretch>
            <a:fillRect/>
          </a:stretch>
        </p:blipFill>
        <p:spPr>
          <a:xfrm>
            <a:off x="154427" y="1496001"/>
            <a:ext cx="11839575" cy="5010683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A1D927CB-53AE-28BF-19D4-30A9B740825F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930F2-3F42-159A-9342-C3349F95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8C386F3C-E166-765A-9DE0-2F23ED5621A3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1B3936C4-FA91-FC23-9868-A01E513287B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9C543-867D-CDFD-2935-946B53E19B56}"/>
              </a:ext>
            </a:extLst>
          </p:cNvPr>
          <p:cNvSpPr txBox="1"/>
          <p:nvPr/>
        </p:nvSpPr>
        <p:spPr>
          <a:xfrm>
            <a:off x="1196087" y="993753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Forward data at run 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6C3C7-D884-94EB-BB83-1C86CFC1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7419"/>
            <a:ext cx="12192000" cy="4234008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6AE3D116-DB48-7393-999D-E20BA52551E3}"/>
              </a:ext>
            </a:extLst>
          </p:cNvPr>
          <p:cNvSpPr/>
          <p:nvPr/>
        </p:nvSpPr>
        <p:spPr>
          <a:xfrm rot="5400000">
            <a:off x="838917" y="1557958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309BF-9F65-C607-ABBD-71C1ACCB3749}"/>
              </a:ext>
            </a:extLst>
          </p:cNvPr>
          <p:cNvSpPr txBox="1"/>
          <p:nvPr/>
        </p:nvSpPr>
        <p:spPr>
          <a:xfrm>
            <a:off x="1196087" y="1435654"/>
            <a:ext cx="10797915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Check if register read in Execute stage matches register written in Memory or Writeback stage If so, forward result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629E9A31-130F-3BF7-196F-830ACFE2E271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7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19C4-7B75-DDCB-8656-82762075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BCB260B-8AD0-FB15-156C-C6F455570C10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3791B20B-7CF2-0377-CE5E-C6067C4DB9F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F2E60-DEFB-CB87-5E5A-09A434EA9A88}"/>
              </a:ext>
            </a:extLst>
          </p:cNvPr>
          <p:cNvSpPr txBox="1"/>
          <p:nvPr/>
        </p:nvSpPr>
        <p:spPr>
          <a:xfrm>
            <a:off x="1186562" y="981798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Forward Logic 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F33CA-E18E-1672-D8B6-FECBEF82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82" y="1457901"/>
            <a:ext cx="8469917" cy="5271535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BEC288A8-0190-C8D9-B373-E25746D79656}"/>
              </a:ext>
            </a:extLst>
          </p:cNvPr>
          <p:cNvSpPr/>
          <p:nvPr/>
        </p:nvSpPr>
        <p:spPr>
          <a:xfrm rot="5400000">
            <a:off x="829392" y="1121624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315D-6FE7-9514-8A55-A9B2FD237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10EF6-C0DC-45F2-5E7A-AFDBE4B82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6" y="604164"/>
            <a:ext cx="9846624" cy="6208116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B68B557D-E8C2-8A3B-621B-D66803C91690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0476AAEF-5B6E-D9B6-9C05-DF637588F87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</p:spTree>
    <p:extLst>
      <p:ext uri="{BB962C8B-B14F-4D97-AF65-F5344CB8AC3E}">
        <p14:creationId xmlns:p14="http://schemas.microsoft.com/office/powerpoint/2010/main" val="72935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1741-8673-246D-190A-DCB31EDD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0"/>
            <a:ext cx="1638236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Agenda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72656-13EF-247C-9143-CE6BC0FB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270" y="1691061"/>
            <a:ext cx="4438650" cy="4438650"/>
          </a:xfrm>
          <a:prstGeom prst="rect">
            <a:avLst/>
          </a:prstGeom>
          <a:noFill/>
        </p:spPr>
      </p:pic>
      <p:sp>
        <p:nvSpPr>
          <p:cNvPr id="41" name="!!pc">
            <a:extLst>
              <a:ext uri="{FF2B5EF4-FFF2-40B4-BE49-F238E27FC236}">
                <a16:creationId xmlns:a16="http://schemas.microsoft.com/office/drawing/2014/main" id="{938DD233-36CC-1946-FA0F-7F466B7464DE}"/>
              </a:ext>
            </a:extLst>
          </p:cNvPr>
          <p:cNvSpPr/>
          <p:nvPr/>
        </p:nvSpPr>
        <p:spPr>
          <a:xfrm>
            <a:off x="444851" y="1116191"/>
            <a:ext cx="626443" cy="640080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6910F2D7-01AD-48B0-BB6A-34C6FB6AD1E7}"/>
              </a:ext>
            </a:extLst>
          </p:cNvPr>
          <p:cNvSpPr txBox="1"/>
          <p:nvPr/>
        </p:nvSpPr>
        <p:spPr>
          <a:xfrm>
            <a:off x="506459" y="938685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  <a:endParaRPr lang="en-US" sz="32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3" name="Freeform 13">
            <a:extLst>
              <a:ext uri="{FF2B5EF4-FFF2-40B4-BE49-F238E27FC236}">
                <a16:creationId xmlns:a16="http://schemas.microsoft.com/office/drawing/2014/main" id="{283957EB-BF5F-9BD7-2506-B9469D68243C}"/>
              </a:ext>
            </a:extLst>
          </p:cNvPr>
          <p:cNvSpPr/>
          <p:nvPr/>
        </p:nvSpPr>
        <p:spPr>
          <a:xfrm>
            <a:off x="444851" y="1847686"/>
            <a:ext cx="626443" cy="640080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FD1D572B-A8FD-28BE-2562-A784BD62D24E}"/>
              </a:ext>
            </a:extLst>
          </p:cNvPr>
          <p:cNvSpPr txBox="1"/>
          <p:nvPr/>
        </p:nvSpPr>
        <p:spPr>
          <a:xfrm>
            <a:off x="506459" y="1670370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  <a:endParaRPr lang="en-US" sz="48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478CDDF0-6ED1-195B-1995-F04C80B45D31}"/>
              </a:ext>
            </a:extLst>
          </p:cNvPr>
          <p:cNvSpPr/>
          <p:nvPr/>
        </p:nvSpPr>
        <p:spPr>
          <a:xfrm>
            <a:off x="421307" y="2593038"/>
            <a:ext cx="626443" cy="640080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8A713AEF-92FC-E698-A7D0-BA775F6F8378}"/>
              </a:ext>
            </a:extLst>
          </p:cNvPr>
          <p:cNvSpPr txBox="1"/>
          <p:nvPr/>
        </p:nvSpPr>
        <p:spPr>
          <a:xfrm>
            <a:off x="485109" y="2416026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  <a:endParaRPr lang="en-US" sz="32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7" name="Freeform 19">
            <a:extLst>
              <a:ext uri="{FF2B5EF4-FFF2-40B4-BE49-F238E27FC236}">
                <a16:creationId xmlns:a16="http://schemas.microsoft.com/office/drawing/2014/main" id="{6EBDF4C5-1A1C-3BF9-6624-97FFC25EE315}"/>
              </a:ext>
            </a:extLst>
          </p:cNvPr>
          <p:cNvSpPr/>
          <p:nvPr/>
        </p:nvSpPr>
        <p:spPr>
          <a:xfrm>
            <a:off x="421307" y="5122202"/>
            <a:ext cx="626443" cy="640080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50787871-16FB-31B7-E223-C67D78EC55C5}"/>
              </a:ext>
            </a:extLst>
          </p:cNvPr>
          <p:cNvSpPr txBox="1"/>
          <p:nvPr/>
        </p:nvSpPr>
        <p:spPr>
          <a:xfrm>
            <a:off x="493467" y="4930972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  <a:endParaRPr lang="en-US" sz="32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A3CCD78-881C-BE70-A130-658118B90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0935" y="3429000"/>
            <a:ext cx="4717935" cy="84480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51D40"/>
                </a:solidFill>
              </a:rPr>
              <a:t>              APB Protocol.</a:t>
            </a:r>
          </a:p>
        </p:txBody>
      </p:sp>
      <p:sp>
        <p:nvSpPr>
          <p:cNvPr id="55" name="Freeform 10">
            <a:extLst>
              <a:ext uri="{FF2B5EF4-FFF2-40B4-BE49-F238E27FC236}">
                <a16:creationId xmlns:a16="http://schemas.microsoft.com/office/drawing/2014/main" id="{F235BAD8-C98B-FB8C-54F3-92E96F12D7A7}"/>
              </a:ext>
            </a:extLst>
          </p:cNvPr>
          <p:cNvSpPr/>
          <p:nvPr/>
        </p:nvSpPr>
        <p:spPr>
          <a:xfrm>
            <a:off x="418844" y="5920852"/>
            <a:ext cx="626443" cy="640080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id="{E521E9E2-8ED4-6D4E-01CC-5D3EF0C619A1}"/>
              </a:ext>
            </a:extLst>
          </p:cNvPr>
          <p:cNvSpPr txBox="1"/>
          <p:nvPr/>
        </p:nvSpPr>
        <p:spPr>
          <a:xfrm>
            <a:off x="482646" y="5741809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  <a:endParaRPr lang="en-US" sz="32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8" name="!!q">
            <a:extLst>
              <a:ext uri="{FF2B5EF4-FFF2-40B4-BE49-F238E27FC236}">
                <a16:creationId xmlns:a16="http://schemas.microsoft.com/office/drawing/2014/main" id="{1BBA09DD-CA52-B759-F5B9-ABD960DBDEC7}"/>
              </a:ext>
            </a:extLst>
          </p:cNvPr>
          <p:cNvSpPr txBox="1"/>
          <p:nvPr/>
        </p:nvSpPr>
        <p:spPr>
          <a:xfrm>
            <a:off x="1128601" y="1116191"/>
            <a:ext cx="377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C95248-686C-AE1E-C96D-AE50E63C3C4E}"/>
              </a:ext>
            </a:extLst>
          </p:cNvPr>
          <p:cNvSpPr txBox="1"/>
          <p:nvPr/>
        </p:nvSpPr>
        <p:spPr>
          <a:xfrm>
            <a:off x="1097550" y="1906116"/>
            <a:ext cx="599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51D40"/>
                </a:solidFill>
              </a:rPr>
              <a:t>Single-cycle to pipelined execution.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6849D8-F2C1-6B92-3EB3-0AF216E14558}"/>
              </a:ext>
            </a:extLst>
          </p:cNvPr>
          <p:cNvSpPr txBox="1"/>
          <p:nvPr/>
        </p:nvSpPr>
        <p:spPr>
          <a:xfrm>
            <a:off x="1097548" y="2667558"/>
            <a:ext cx="531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Communication Extensions</a:t>
            </a:r>
            <a:r>
              <a:rPr lang="en-US" sz="2800" b="1" dirty="0">
                <a:solidFill>
                  <a:srgbClr val="051D40"/>
                </a:solidFill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608020-B5AC-8EF7-CF7E-CD311B02C6A3}"/>
              </a:ext>
            </a:extLst>
          </p:cNvPr>
          <p:cNvSpPr txBox="1"/>
          <p:nvPr/>
        </p:nvSpPr>
        <p:spPr>
          <a:xfrm>
            <a:off x="1074006" y="5199598"/>
            <a:ext cx="560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51D40"/>
                </a:solidFill>
              </a:rPr>
              <a:t>Advanced Arithmetic Operations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431475-1D01-5BC6-AA58-01EF81A946D9}"/>
              </a:ext>
            </a:extLst>
          </p:cNvPr>
          <p:cNvGrpSpPr/>
          <p:nvPr/>
        </p:nvGrpSpPr>
        <p:grpSpPr>
          <a:xfrm>
            <a:off x="1249821" y="3417677"/>
            <a:ext cx="2108528" cy="1003731"/>
            <a:chOff x="1133633" y="3817526"/>
            <a:chExt cx="2108528" cy="1003731"/>
          </a:xfrm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9DA0D3AE-7CAE-B6E7-E17E-08202B2C9ADA}"/>
                </a:ext>
              </a:extLst>
            </p:cNvPr>
            <p:cNvSpPr/>
            <p:nvPr/>
          </p:nvSpPr>
          <p:spPr>
            <a:xfrm rot="5400000">
              <a:off x="1133633" y="3817526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C28C1A39-BCBA-5634-FADF-8F8054CC48D2}"/>
                </a:ext>
              </a:extLst>
            </p:cNvPr>
            <p:cNvSpPr/>
            <p:nvPr/>
          </p:nvSpPr>
          <p:spPr>
            <a:xfrm rot="5400000">
              <a:off x="1149251" y="4428940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D48192-F788-4CC5-A17F-C25D118219F3}"/>
                </a:ext>
              </a:extLst>
            </p:cNvPr>
            <p:cNvSpPr txBox="1"/>
            <p:nvPr/>
          </p:nvSpPr>
          <p:spPr>
            <a:xfrm>
              <a:off x="1473985" y="4421147"/>
              <a:ext cx="1768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51D40"/>
                  </a:solidFill>
                </a:rPr>
                <a:t>UART Protocol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71A84E-D947-7F83-55FB-CEBD6F672006}"/>
              </a:ext>
            </a:extLst>
          </p:cNvPr>
          <p:cNvGrpSpPr/>
          <p:nvPr/>
        </p:nvGrpSpPr>
        <p:grpSpPr>
          <a:xfrm>
            <a:off x="1265439" y="4640505"/>
            <a:ext cx="1085737" cy="414565"/>
            <a:chOff x="1133414" y="5383069"/>
            <a:chExt cx="1085737" cy="414565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CEECBDC0-C092-1D45-F571-22A4FF186DB5}"/>
                </a:ext>
              </a:extLst>
            </p:cNvPr>
            <p:cNvSpPr/>
            <p:nvPr/>
          </p:nvSpPr>
          <p:spPr>
            <a:xfrm rot="5400000">
              <a:off x="1133414" y="544046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5985DA9-4624-8C95-8E85-7041947DA30C}"/>
                </a:ext>
              </a:extLst>
            </p:cNvPr>
            <p:cNvSpPr txBox="1"/>
            <p:nvPr/>
          </p:nvSpPr>
          <p:spPr>
            <a:xfrm>
              <a:off x="1450992" y="538306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51D40"/>
                  </a:solidFill>
                </a:rPr>
                <a:t>GPIO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4A3AD09-6F2A-3518-084D-2EB4BADE827F}"/>
              </a:ext>
            </a:extLst>
          </p:cNvPr>
          <p:cNvSpPr txBox="1"/>
          <p:nvPr/>
        </p:nvSpPr>
        <p:spPr>
          <a:xfrm>
            <a:off x="1128601" y="5968355"/>
            <a:ext cx="489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51D40"/>
                </a:solidFill>
              </a:rPr>
              <a:t>Conclusion</a:t>
            </a:r>
            <a:r>
              <a:rPr lang="ar-EG" sz="2800" b="1" dirty="0">
                <a:solidFill>
                  <a:srgbClr val="051D40"/>
                </a:solidFill>
              </a:rPr>
              <a:t> </a:t>
            </a:r>
            <a:r>
              <a:rPr lang="en-US" sz="2800" b="1" dirty="0">
                <a:solidFill>
                  <a:srgbClr val="051D40"/>
                </a:solidFill>
              </a:rPr>
              <a:t>and Future work.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8098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906F-F220-B7EB-D37B-615E02BA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6E48D302-E85B-5318-CBCB-D3C629B9541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E0E2B440-EB7F-50BF-7229-A60E07CDF92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2FA48AA3-B684-4791-36EE-9D9484E4E5F8}"/>
              </a:ext>
            </a:extLst>
          </p:cNvPr>
          <p:cNvSpPr/>
          <p:nvPr/>
        </p:nvSpPr>
        <p:spPr>
          <a:xfrm rot="5400000">
            <a:off x="953217" y="112950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781DB-97FD-2215-6EB4-38B424FF6103}"/>
              </a:ext>
            </a:extLst>
          </p:cNvPr>
          <p:cNvSpPr txBox="1"/>
          <p:nvPr/>
        </p:nvSpPr>
        <p:spPr>
          <a:xfrm>
            <a:off x="1310386" y="1526902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Is a temporary pause in the pipeline waits for data or resources that are not yet ready.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C679C-4884-4F8F-4953-7C8D5FCFA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98893"/>
            <a:ext cx="12192000" cy="4578153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89E80143-3EDF-115E-2C1A-963372DC5806}"/>
              </a:ext>
            </a:extLst>
          </p:cNvPr>
          <p:cNvSpPr/>
          <p:nvPr/>
        </p:nvSpPr>
        <p:spPr>
          <a:xfrm rot="5400000">
            <a:off x="974172" y="164172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1F288-9C8F-BCEB-8F96-A31E4C7A3AAE}"/>
              </a:ext>
            </a:extLst>
          </p:cNvPr>
          <p:cNvSpPr txBox="1"/>
          <p:nvPr/>
        </p:nvSpPr>
        <p:spPr>
          <a:xfrm>
            <a:off x="1331342" y="1019751"/>
            <a:ext cx="60960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Stall the processor at run time.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75AF13-FEC5-6D02-83BB-DB409DE5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" y="2178948"/>
            <a:ext cx="12068175" cy="42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8249E-763A-32E2-388B-4F68D12D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CD725352-FCDD-3075-E991-DF04A07DCC94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06424943-7B3F-2D13-60F1-92B5B666AE83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5AD92-86F8-D351-7ECC-7B50C8476CCD}"/>
              </a:ext>
            </a:extLst>
          </p:cNvPr>
          <p:cNvSpPr txBox="1"/>
          <p:nvPr/>
        </p:nvSpPr>
        <p:spPr>
          <a:xfrm>
            <a:off x="1273625" y="1007606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Stalling Logic 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B80DD-1576-6235-1BAC-D9469969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93" y="2140328"/>
            <a:ext cx="9969828" cy="2373305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B585DB8B-183A-883D-6883-39DA4A274432}"/>
              </a:ext>
            </a:extLst>
          </p:cNvPr>
          <p:cNvSpPr/>
          <p:nvPr/>
        </p:nvSpPr>
        <p:spPr>
          <a:xfrm rot="5400000">
            <a:off x="953217" y="112950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7E6C7-1A90-9467-6F21-B7FE297D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644F0-DE81-92CF-E054-18E1838D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2" y="701334"/>
            <a:ext cx="10482255" cy="6156666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F4FB7877-4A50-94E4-C282-4A7DF0A4F4A8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DAF61796-3892-AD03-D7AE-147DEF82284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Data Hazards :</a:t>
            </a:r>
          </a:p>
        </p:txBody>
      </p:sp>
    </p:spTree>
    <p:extLst>
      <p:ext uri="{BB962C8B-B14F-4D97-AF65-F5344CB8AC3E}">
        <p14:creationId xmlns:p14="http://schemas.microsoft.com/office/powerpoint/2010/main" val="274880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6AD27-903E-A884-F315-FE01EBBB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6FFFC856-C5E4-10B4-9931-C24F6B64F2C8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CCC1919F-E10A-0CE7-E7AE-73145AE3277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Control Hazards :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BA180F2B-BC5A-725B-3040-B083DE61E461}"/>
              </a:ext>
            </a:extLst>
          </p:cNvPr>
          <p:cNvSpPr/>
          <p:nvPr/>
        </p:nvSpPr>
        <p:spPr>
          <a:xfrm rot="5400000">
            <a:off x="838917" y="1053302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F51F8-0F79-99F4-7597-BCD9B81D8944}"/>
              </a:ext>
            </a:extLst>
          </p:cNvPr>
          <p:cNvSpPr txBox="1"/>
          <p:nvPr/>
        </p:nvSpPr>
        <p:spPr>
          <a:xfrm>
            <a:off x="1196087" y="930998"/>
            <a:ext cx="10797915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Next instruction not decided yet(caused by branch).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F519052A-24BC-0DB0-47E3-7D32E702C37B}"/>
              </a:ext>
            </a:extLst>
          </p:cNvPr>
          <p:cNvSpPr/>
          <p:nvPr/>
        </p:nvSpPr>
        <p:spPr>
          <a:xfrm rot="5400000">
            <a:off x="838917" y="1532776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110DD-B9E7-5916-D148-F57F71610FB3}"/>
              </a:ext>
            </a:extLst>
          </p:cNvPr>
          <p:cNvSpPr txBox="1"/>
          <p:nvPr/>
        </p:nvSpPr>
        <p:spPr>
          <a:xfrm>
            <a:off x="1196087" y="1410472"/>
            <a:ext cx="10797915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beq:</a:t>
            </a:r>
          </a:p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– branch not determined until the Execute stage of pipeline</a:t>
            </a:r>
          </a:p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– Instructions after branch fetched before branch occurs </a:t>
            </a:r>
          </a:p>
          <a:p>
            <a:pPr marL="0" lvl="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0A1E3F"/>
                </a:solidFill>
                <a:latin typeface="Arial" panose="020B0604020202020204" pitchFamily="34" charset="0"/>
              </a:rPr>
              <a:t>– These 2 instructions must be flushed if branch happens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A1E3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C88E3-E3F8-2C74-F217-60C6D9FA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87"/>
          <a:stretch>
            <a:fillRect/>
          </a:stretch>
        </p:blipFill>
        <p:spPr>
          <a:xfrm>
            <a:off x="1047293" y="3292462"/>
            <a:ext cx="10393602" cy="34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AA09-D947-0316-0141-99C09F63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F7A24-EC1F-8B5B-EFA3-4BBAC464F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4" y="708319"/>
            <a:ext cx="10274843" cy="6049488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C6568E89-D3AA-45D6-FEDE-CB37B7D5B74C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541E868F-D734-8470-2CFD-D7BF8EDD5FA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Control Hazards :</a:t>
            </a:r>
          </a:p>
        </p:txBody>
      </p:sp>
    </p:spTree>
    <p:extLst>
      <p:ext uri="{BB962C8B-B14F-4D97-AF65-F5344CB8AC3E}">
        <p14:creationId xmlns:p14="http://schemas.microsoft.com/office/powerpoint/2010/main" val="42033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55EA-A571-AFEF-495E-2B4D3AC5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C26AC364-3B01-32CF-FF4A-DC47AC7C5C1B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1FB99AEF-2669-3130-A589-A24BF354886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RISC-V Pipelined Processor with Hazard Unit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CC9D8-1F5D-D4EA-B5A0-453B15974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3" y="961704"/>
            <a:ext cx="9549734" cy="58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3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0B30-2C08-5EC1-A00C-02E33EDA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D3030D9-626A-57E0-75C8-3FF5B710ECF8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8597E224-1621-921F-20C1-3034A3736AAF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RISC-V Pipelined Processor with Hazard Unit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E5FE-817D-F999-A8A3-2059A72D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3" y="961704"/>
            <a:ext cx="9549734" cy="58505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3E9E09-F201-40CE-63A5-2AC5B39EF3D3}"/>
              </a:ext>
            </a:extLst>
          </p:cNvPr>
          <p:cNvSpPr/>
          <p:nvPr/>
        </p:nvSpPr>
        <p:spPr>
          <a:xfrm>
            <a:off x="3130550" y="3022599"/>
            <a:ext cx="155576" cy="216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8239B7-8C9E-EEFF-8CDC-A62833D7031E}"/>
              </a:ext>
            </a:extLst>
          </p:cNvPr>
          <p:cNvSpPr/>
          <p:nvPr/>
        </p:nvSpPr>
        <p:spPr>
          <a:xfrm>
            <a:off x="5895975" y="1527174"/>
            <a:ext cx="155576" cy="3663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3390F-D67E-ABB2-67E7-E313DCF12C74}"/>
              </a:ext>
            </a:extLst>
          </p:cNvPr>
          <p:cNvSpPr/>
          <p:nvPr/>
        </p:nvSpPr>
        <p:spPr>
          <a:xfrm>
            <a:off x="8140700" y="1527174"/>
            <a:ext cx="155576" cy="3663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EEEF6-883A-1DCB-D5E9-9ED0C745143C}"/>
              </a:ext>
            </a:extLst>
          </p:cNvPr>
          <p:cNvSpPr/>
          <p:nvPr/>
        </p:nvSpPr>
        <p:spPr>
          <a:xfrm>
            <a:off x="9568877" y="1527174"/>
            <a:ext cx="155576" cy="3663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FF242-2F37-E3A9-ECDF-B75860D83281}"/>
              </a:ext>
            </a:extLst>
          </p:cNvPr>
          <p:cNvSpPr/>
          <p:nvPr/>
        </p:nvSpPr>
        <p:spPr>
          <a:xfrm>
            <a:off x="1939925" y="6391274"/>
            <a:ext cx="8366125" cy="37465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2F262-58F7-5030-A6B2-CB044C8ED80A}"/>
              </a:ext>
            </a:extLst>
          </p:cNvPr>
          <p:cNvGrpSpPr/>
          <p:nvPr/>
        </p:nvGrpSpPr>
        <p:grpSpPr>
          <a:xfrm>
            <a:off x="6795471" y="3100388"/>
            <a:ext cx="148254" cy="296861"/>
            <a:chOff x="6795471" y="3100388"/>
            <a:chExt cx="148254" cy="29686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1F6BB0-DBCC-AD86-1893-130F62C77600}"/>
                </a:ext>
              </a:extLst>
            </p:cNvPr>
            <p:cNvCxnSpPr/>
            <p:nvPr/>
          </p:nvCxnSpPr>
          <p:spPr>
            <a:xfrm>
              <a:off x="6798469" y="3100388"/>
              <a:ext cx="145256" cy="3810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5D0AD8-0919-BFFA-E2B4-D7FE359006C3}"/>
                </a:ext>
              </a:extLst>
            </p:cNvPr>
            <p:cNvCxnSpPr>
              <a:cxnSpLocks/>
            </p:cNvCxnSpPr>
            <p:nvPr/>
          </p:nvCxnSpPr>
          <p:spPr>
            <a:xfrm>
              <a:off x="6943725" y="3138488"/>
              <a:ext cx="0" cy="2206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4454D9-FD66-9F76-FD12-1C1C745FC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8469" y="3359149"/>
              <a:ext cx="145256" cy="381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FAABBD-3B3A-4843-5844-32CF12FCC7D5}"/>
                </a:ext>
              </a:extLst>
            </p:cNvPr>
            <p:cNvCxnSpPr>
              <a:cxnSpLocks/>
            </p:cNvCxnSpPr>
            <p:nvPr/>
          </p:nvCxnSpPr>
          <p:spPr>
            <a:xfrm>
              <a:off x="6795471" y="3100388"/>
              <a:ext cx="2997" cy="2968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63803-7554-F9CC-7024-3B7FE2699154}"/>
              </a:ext>
            </a:extLst>
          </p:cNvPr>
          <p:cNvGrpSpPr/>
          <p:nvPr/>
        </p:nvGrpSpPr>
        <p:grpSpPr>
          <a:xfrm>
            <a:off x="6943725" y="3393497"/>
            <a:ext cx="148254" cy="296861"/>
            <a:chOff x="6943725" y="3393497"/>
            <a:chExt cx="148254" cy="29686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DD81CAE-3EFD-CC88-6DC6-982A3561959A}"/>
                </a:ext>
              </a:extLst>
            </p:cNvPr>
            <p:cNvCxnSpPr/>
            <p:nvPr/>
          </p:nvCxnSpPr>
          <p:spPr>
            <a:xfrm>
              <a:off x="6946723" y="3393497"/>
              <a:ext cx="145256" cy="381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7701DF-7F07-4E33-2F74-76F0F4827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723" y="3652258"/>
              <a:ext cx="145256" cy="381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20FE75-FB55-D8A1-21BE-E6428EDEF586}"/>
                </a:ext>
              </a:extLst>
            </p:cNvPr>
            <p:cNvCxnSpPr>
              <a:cxnSpLocks/>
            </p:cNvCxnSpPr>
            <p:nvPr/>
          </p:nvCxnSpPr>
          <p:spPr>
            <a:xfrm>
              <a:off x="6943725" y="3393497"/>
              <a:ext cx="2997" cy="2968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0752740-6842-D6D3-AA27-31DDA4BE1EEF}"/>
                </a:ext>
              </a:extLst>
            </p:cNvPr>
            <p:cNvCxnSpPr>
              <a:cxnSpLocks/>
            </p:cNvCxnSpPr>
            <p:nvPr/>
          </p:nvCxnSpPr>
          <p:spPr>
            <a:xfrm>
              <a:off x="7091979" y="3429000"/>
              <a:ext cx="0" cy="2206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86E4F9-2C8D-2D8D-94EE-E804504996FE}"/>
              </a:ext>
            </a:extLst>
          </p:cNvPr>
          <p:cNvCxnSpPr>
            <a:cxnSpLocks/>
          </p:cNvCxnSpPr>
          <p:nvPr/>
        </p:nvCxnSpPr>
        <p:spPr>
          <a:xfrm flipV="1">
            <a:off x="1867475" y="3461500"/>
            <a:ext cx="214810" cy="158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09AB24-2CC6-C05C-3C55-CB22864C6314}"/>
              </a:ext>
            </a:extLst>
          </p:cNvPr>
          <p:cNvCxnSpPr>
            <a:cxnSpLocks/>
          </p:cNvCxnSpPr>
          <p:nvPr/>
        </p:nvCxnSpPr>
        <p:spPr>
          <a:xfrm>
            <a:off x="3854068" y="2888456"/>
            <a:ext cx="214810" cy="95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2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6042-DC15-6DA7-05C4-A02D8DBE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487080E-FDCF-77F0-D982-5448A286FF88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96A3B870-D739-7AC7-C550-3CA6043D5AE4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Hazard Unit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A049C-D4A5-FAB6-9491-5202746C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88" y="940596"/>
            <a:ext cx="8161056" cy="5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3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0640-B4CE-2383-8E85-4A36D54B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37225167-C49F-2135-487E-9FC57EDE54C7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99DAA280-574F-0476-8EEB-284A3DADFEE1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Hazard Unit :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FC50F0-58AA-D084-142D-F7E27719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46" y="1121624"/>
            <a:ext cx="9093009" cy="52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9397C-88A7-8F97-F760-B7186A22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29D750D1-1458-9535-F11F-B8037244316A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6" name="!!ff">
            <a:extLst>
              <a:ext uri="{FF2B5EF4-FFF2-40B4-BE49-F238E27FC236}">
                <a16:creationId xmlns:a16="http://schemas.microsoft.com/office/drawing/2014/main" id="{063E6878-2D2E-BF55-8B05-F567C3CCBEA7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Hazard Unit 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B9E5C-3652-3B8C-1BBB-B0D285AAE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64"/>
          <a:stretch>
            <a:fillRect/>
          </a:stretch>
        </p:blipFill>
        <p:spPr>
          <a:xfrm>
            <a:off x="116732" y="1235414"/>
            <a:ext cx="6579153" cy="5027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5793D0-5357-DC92-E6EE-DC554E30D5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825"/>
          <a:stretch>
            <a:fillRect/>
          </a:stretch>
        </p:blipFill>
        <p:spPr>
          <a:xfrm>
            <a:off x="6736957" y="1235414"/>
            <a:ext cx="5338311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0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0AE27-40B0-7EB0-B762-3FB5C7FA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pc">
            <a:extLst>
              <a:ext uri="{FF2B5EF4-FFF2-40B4-BE49-F238E27FC236}">
                <a16:creationId xmlns:a16="http://schemas.microsoft.com/office/drawing/2014/main" id="{E5ACB30D-48B1-521F-6159-89791A685A95}"/>
              </a:ext>
            </a:extLst>
          </p:cNvPr>
          <p:cNvSpPr/>
          <p:nvPr/>
        </p:nvSpPr>
        <p:spPr>
          <a:xfrm>
            <a:off x="5314049" y="1463111"/>
            <a:ext cx="1569418" cy="156705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CEC81FFD-EC5E-45F8-EE27-D08CA26EB461}"/>
              </a:ext>
            </a:extLst>
          </p:cNvPr>
          <p:cNvSpPr txBox="1"/>
          <p:nvPr/>
        </p:nvSpPr>
        <p:spPr>
          <a:xfrm>
            <a:off x="5473892" y="1817033"/>
            <a:ext cx="124973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  <a:endParaRPr lang="en-US" sz="66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C3C51077-5DB8-E104-B6DB-A1FBF9970708}"/>
              </a:ext>
            </a:extLst>
          </p:cNvPr>
          <p:cNvSpPr txBox="1"/>
          <p:nvPr/>
        </p:nvSpPr>
        <p:spPr>
          <a:xfrm>
            <a:off x="511491" y="1324140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  <a:endParaRPr lang="en-US" sz="48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8" name="!!q">
            <a:extLst>
              <a:ext uri="{FF2B5EF4-FFF2-40B4-BE49-F238E27FC236}">
                <a16:creationId xmlns:a16="http://schemas.microsoft.com/office/drawing/2014/main" id="{79F79884-A424-5493-B4F3-62A4DB17A267}"/>
              </a:ext>
            </a:extLst>
          </p:cNvPr>
          <p:cNvSpPr txBox="1"/>
          <p:nvPr/>
        </p:nvSpPr>
        <p:spPr>
          <a:xfrm>
            <a:off x="1728404" y="3143453"/>
            <a:ext cx="912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51D40"/>
                </a:solidFill>
              </a:rPr>
              <a:t>Checkpoint Achieved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7200209-80A5-3200-E889-16DDB92C2F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343782"/>
            <a:ext cx="2514218" cy="251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3DD61-42D3-1F41-1450-1E5DB4236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9598152" y="0"/>
            <a:ext cx="2514218" cy="2514218"/>
          </a:xfrm>
          <a:prstGeom prst="rect">
            <a:avLst/>
          </a:prstGeom>
        </p:spPr>
      </p:pic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EF3B8CE-E3C2-D2BE-5516-D6610343E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42" y="4081135"/>
            <a:ext cx="2297979" cy="22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3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A5792-BB88-8E23-01E9-AF04564D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&#10;&#10;AI-generated content may be incorrect.">
            <a:extLst>
              <a:ext uri="{FF2B5EF4-FFF2-40B4-BE49-F238E27FC236}">
                <a16:creationId xmlns:a16="http://schemas.microsoft.com/office/drawing/2014/main" id="{70FC7052-2C8C-2ECB-2831-DC153259A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175"/>
            <a:ext cx="12192000" cy="69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2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B1FD-A526-5056-D6A0-33FCB0CC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30B292-AA10-CE57-C7F4-75BB0553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33" y="858172"/>
            <a:ext cx="9549734" cy="5850576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2EB257E7-7FFB-7B77-7DD3-14BD85E64659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6" name="!!ff">
            <a:extLst>
              <a:ext uri="{FF2B5EF4-FFF2-40B4-BE49-F238E27FC236}">
                <a16:creationId xmlns:a16="http://schemas.microsoft.com/office/drawing/2014/main" id="{6D65C0C9-4B58-AFD4-8C61-685E4864B06D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: </a:t>
            </a:r>
          </a:p>
        </p:txBody>
      </p:sp>
    </p:spTree>
    <p:extLst>
      <p:ext uri="{BB962C8B-B14F-4D97-AF65-F5344CB8AC3E}">
        <p14:creationId xmlns:p14="http://schemas.microsoft.com/office/powerpoint/2010/main" val="4184616181"/>
      </p:ext>
    </p:extLst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B505-9D3A-3C42-B370-1BE1C4A1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6A1C167-2679-BE44-1157-49C07971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33" y="858172"/>
            <a:ext cx="9549734" cy="5850576"/>
          </a:xfrm>
          <a:prstGeom prst="rect">
            <a:avLst/>
          </a:prstGeom>
        </p:spPr>
      </p:pic>
      <p:sp>
        <p:nvSpPr>
          <p:cNvPr id="58" name="!!q">
            <a:extLst>
              <a:ext uri="{FF2B5EF4-FFF2-40B4-BE49-F238E27FC236}">
                <a16:creationId xmlns:a16="http://schemas.microsoft.com/office/drawing/2014/main" id="{BA11309C-34B8-2317-569B-5D42E734AD90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7CD9E23B-AD26-0714-29D8-FF9F90057447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: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F89CE3-5554-0EF0-EC55-8CDA6EEE2E0D}"/>
              </a:ext>
            </a:extLst>
          </p:cNvPr>
          <p:cNvGrpSpPr/>
          <p:nvPr/>
        </p:nvGrpSpPr>
        <p:grpSpPr>
          <a:xfrm>
            <a:off x="1650206" y="1009568"/>
            <a:ext cx="8803482" cy="4842268"/>
            <a:chOff x="1650206" y="1009568"/>
            <a:chExt cx="8803482" cy="48422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13A97D-26CE-1CE8-2CD6-FEB1605D51BE}"/>
                </a:ext>
              </a:extLst>
            </p:cNvPr>
            <p:cNvSpPr/>
            <p:nvPr/>
          </p:nvSpPr>
          <p:spPr>
            <a:xfrm>
              <a:off x="1650206" y="1017189"/>
              <a:ext cx="1396112" cy="4834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075E6B-CA9E-D4DB-843D-1665838481F2}"/>
                </a:ext>
              </a:extLst>
            </p:cNvPr>
            <p:cNvSpPr/>
            <p:nvPr/>
          </p:nvSpPr>
          <p:spPr>
            <a:xfrm>
              <a:off x="3425396" y="1011676"/>
              <a:ext cx="2146729" cy="4834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B04FD7-6910-5C2A-B572-97FAA2519683}"/>
                </a:ext>
              </a:extLst>
            </p:cNvPr>
            <p:cNvSpPr/>
            <p:nvPr/>
          </p:nvSpPr>
          <p:spPr>
            <a:xfrm>
              <a:off x="6356172" y="1011676"/>
              <a:ext cx="1714677" cy="4834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AB0EE2-E0D8-DE0F-4536-6542C00DDA00}"/>
                </a:ext>
              </a:extLst>
            </p:cNvPr>
            <p:cNvSpPr/>
            <p:nvPr/>
          </p:nvSpPr>
          <p:spPr>
            <a:xfrm>
              <a:off x="8340726" y="1011676"/>
              <a:ext cx="1148555" cy="4834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C21F4-4285-266F-F084-59686019178F}"/>
                </a:ext>
              </a:extLst>
            </p:cNvPr>
            <p:cNvSpPr/>
            <p:nvPr/>
          </p:nvSpPr>
          <p:spPr>
            <a:xfrm>
              <a:off x="9741694" y="1009568"/>
              <a:ext cx="711994" cy="4834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E90CA-5A9F-CBDA-98EB-BD6B257C5128}"/>
              </a:ext>
            </a:extLst>
          </p:cNvPr>
          <p:cNvSpPr/>
          <p:nvPr/>
        </p:nvSpPr>
        <p:spPr>
          <a:xfrm>
            <a:off x="1104900" y="889000"/>
            <a:ext cx="10086975" cy="51108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4B32C-CE96-9207-96E6-27C94BAB6F52}"/>
              </a:ext>
            </a:extLst>
          </p:cNvPr>
          <p:cNvSpPr/>
          <p:nvPr/>
        </p:nvSpPr>
        <p:spPr>
          <a:xfrm>
            <a:off x="952500" y="858170"/>
            <a:ext cx="10486308" cy="58505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6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22A5-719A-D507-BA72-6BF42BF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86B3A2D1-BDD5-C089-7B14-3A23FE131C73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7107761D-DBC2-F073-2873-CD2BACEBDB2D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FS: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07422-FAEB-173B-2925-F22C65D0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652"/>
            <a:ext cx="12192000" cy="36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94C-B89D-C149-621F-AF86BBD0E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871664AB-4FA2-6B9C-F6B4-4498115C4197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FE083381-7453-43F7-9854-61A5973639AB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DS: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EED17-E56A-92D3-80AB-E5E8B9E5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33" y="912880"/>
            <a:ext cx="10887075" cy="57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D883-3963-A8EA-34DB-B22A3D83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4A959517-4D2E-DCDD-92BF-753AFCC2F5AD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A60B7D25-9DBA-2524-E3FF-45E6B297D690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ES: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28888-A528-7119-67AD-61C5C2FA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68" y="819151"/>
            <a:ext cx="7957475" cy="59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9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5092-DBD7-8ADD-DF83-E5CE2E8C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E19BBFC7-D28E-AE7C-C556-99D9FB3EA39B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C02C604E-4E13-682A-E0B6-5CC1B7937A52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MS: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8F346F-5A01-8F72-1E37-A36212A66C0E}"/>
              </a:ext>
            </a:extLst>
          </p:cNvPr>
          <p:cNvGrpSpPr/>
          <p:nvPr/>
        </p:nvGrpSpPr>
        <p:grpSpPr>
          <a:xfrm>
            <a:off x="770947" y="921598"/>
            <a:ext cx="10650105" cy="5663265"/>
            <a:chOff x="770947" y="921598"/>
            <a:chExt cx="10650105" cy="5663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40F58-9E8D-6FC8-56D7-DA86918A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947" y="921598"/>
              <a:ext cx="10650105" cy="566326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4FFD08-7A86-BB27-AB3E-24AC284DC7DB}"/>
                </a:ext>
              </a:extLst>
            </p:cNvPr>
            <p:cNvSpPr/>
            <p:nvPr/>
          </p:nvSpPr>
          <p:spPr>
            <a:xfrm>
              <a:off x="9334500" y="6191250"/>
              <a:ext cx="2086552" cy="393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16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E7F6-CD25-80BE-A3E2-F92B3E2D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5F1379C0-7521-D4E6-28A4-C033CA655A72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3CA23151-2C99-0EE3-C7DB-53CB060C0430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WBS: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95340-BE83-4867-42C9-2CCA9BB5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" y="2061971"/>
            <a:ext cx="1085048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6E2-A433-E669-730F-03C58479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A0617E64-7089-3128-5F95-5246763DBA15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EE7158C0-9F75-35D2-906A-87EF460B31E7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SI: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3665C-B8A8-9610-1260-CB849945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37"/>
          <a:stretch>
            <a:fillRect/>
          </a:stretch>
        </p:blipFill>
        <p:spPr>
          <a:xfrm>
            <a:off x="350773" y="1624212"/>
            <a:ext cx="11841227" cy="47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0B7FA-DFC9-B085-B12B-8AB78C53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1892D86D-28FB-6BBA-6950-08DB5124206E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9CB9C7A9-8381-90BC-091B-2D58164A89CB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Pipelined Integration SI: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1870A-EADA-11B5-A175-878A3EAC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39" b="9114"/>
          <a:stretch>
            <a:fillRect/>
          </a:stretch>
        </p:blipFill>
        <p:spPr>
          <a:xfrm>
            <a:off x="0" y="1065196"/>
            <a:ext cx="121920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4054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E8640-9620-05E0-4D7E-F0A99388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27D03D34-3F70-F84B-11A5-53AA11395D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9" y="1124444"/>
            <a:ext cx="9895238" cy="5590476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0BFBEB-E622-EE9F-9E5C-32E109CC11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5637" y="3531489"/>
            <a:ext cx="828675" cy="124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3C241-CE48-E9A3-C36C-E4BE69D32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7135" y="3531490"/>
            <a:ext cx="1245553" cy="124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F9942-5627-E799-3FE6-F8648707D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73236" y="3531489"/>
            <a:ext cx="731189" cy="124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7A63E2-B890-41D1-FEBE-98911C1616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2373" y="1345406"/>
            <a:ext cx="528796" cy="1683544"/>
          </a:xfrm>
          <a:prstGeom prst="roundRect">
            <a:avLst>
              <a:gd name="adj" fmla="val 21317"/>
            </a:avLst>
          </a:prstGeom>
          <a:noFill/>
          <a:ln w="28575">
            <a:solidFill>
              <a:srgbClr val="424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C7C670-BED4-F171-3743-B764974703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88332" y="3625551"/>
            <a:ext cx="216693" cy="436960"/>
            <a:chOff x="1888332" y="3634978"/>
            <a:chExt cx="216693" cy="4369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0E5F22-87AC-9DBE-AA42-20B702A832E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4503"/>
              <a:ext cx="216693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8FAD78-9280-CC9C-DD63-89EA74B7BB3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093119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5B7C36-D15D-428C-4106-08639F7A262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05262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4816BC-20F5-9054-D4D8-A22024DDEA0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34978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6E204-76CC-4FFB-2D94-3997C0AC83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844" y="3635075"/>
            <a:ext cx="216693" cy="427435"/>
          </a:xfrm>
          <a:prstGeom prst="rect">
            <a:avLst/>
          </a:prstGeom>
          <a:noFill/>
          <a:ln w="28575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D970B8-66AD-6863-9FEB-052DF62774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706216" y="3589434"/>
            <a:ext cx="434976" cy="831850"/>
            <a:chOff x="3336924" y="5410200"/>
            <a:chExt cx="434976" cy="8318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ECCA7D-27CE-FE34-9468-2D1D5ACBB9D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C27A45-2925-D49A-4E10-0BDA414E7B9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E246EF-EA75-3483-B334-877B9CB88F4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B5CB8A-E054-0489-DF30-044E970497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9624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8C37D0-D0DF-E547-0BCC-8CFF65B837D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9624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2460FDE-3E0A-9A57-8A10-30C74ACC926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36924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70D41F-4B20-CBDB-7641-4220616305E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0418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8B8BAC9E-1E77-16D1-147E-F12CEE1B73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8124" y="4051194"/>
            <a:ext cx="216693" cy="436960"/>
            <a:chOff x="1888332" y="3638489"/>
            <a:chExt cx="216693" cy="436960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5F7BF03-A931-4B37-6A83-268BF9ED1A1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4503"/>
              <a:ext cx="216691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BA5ACE36-6574-A179-CEAA-BF40D9A55E0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105025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6F73E76F-412C-CFD8-89C3-91A21948C17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10024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51F8A374-E57B-3596-2672-7F4F68DAE35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97858" y="3638489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1B41993A-DEF9-D6BF-A585-D6911260A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826221" y="3667126"/>
            <a:ext cx="272785" cy="559594"/>
            <a:chOff x="1888332" y="3636837"/>
            <a:chExt cx="216693" cy="436960"/>
          </a:xfrm>
        </p:grpSpPr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27463582-B56C-6755-800E-95D5C6C88C0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8221"/>
              <a:ext cx="216693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2FF9AE54-355F-E722-45DA-DBFB8418C2A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095499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FFA7B99E-6CD4-27B4-FB7A-C747389826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05262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BC2BA75D-73DA-8965-618E-3959E0292B7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36837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81A62E3-B845-6E92-806C-ABA7B980C2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4755" y="5301457"/>
            <a:ext cx="1245549" cy="427037"/>
          </a:xfrm>
          <a:custGeom>
            <a:avLst/>
            <a:gdLst>
              <a:gd name="connsiteX0" fmla="*/ 0 w 1245549"/>
              <a:gd name="connsiteY0" fmla="*/ 0 h 219869"/>
              <a:gd name="connsiteX1" fmla="*/ 1245549 w 1245549"/>
              <a:gd name="connsiteY1" fmla="*/ 0 h 219869"/>
              <a:gd name="connsiteX2" fmla="*/ 1245549 w 1245549"/>
              <a:gd name="connsiteY2" fmla="*/ 219869 h 219869"/>
              <a:gd name="connsiteX3" fmla="*/ 0 w 1245549"/>
              <a:gd name="connsiteY3" fmla="*/ 219869 h 219869"/>
              <a:gd name="connsiteX4" fmla="*/ 0 w 1245549"/>
              <a:gd name="connsiteY4" fmla="*/ 0 h 219869"/>
              <a:gd name="connsiteX0" fmla="*/ 0 w 1255074"/>
              <a:gd name="connsiteY0" fmla="*/ 204788 h 424657"/>
              <a:gd name="connsiteX1" fmla="*/ 1255074 w 1255074"/>
              <a:gd name="connsiteY1" fmla="*/ 0 h 424657"/>
              <a:gd name="connsiteX2" fmla="*/ 1245549 w 1255074"/>
              <a:gd name="connsiteY2" fmla="*/ 424657 h 424657"/>
              <a:gd name="connsiteX3" fmla="*/ 0 w 1255074"/>
              <a:gd name="connsiteY3" fmla="*/ 424657 h 424657"/>
              <a:gd name="connsiteX4" fmla="*/ 0 w 1255074"/>
              <a:gd name="connsiteY4" fmla="*/ 204788 h 424657"/>
              <a:gd name="connsiteX0" fmla="*/ 0 w 1257455"/>
              <a:gd name="connsiteY0" fmla="*/ 219075 h 438944"/>
              <a:gd name="connsiteX1" fmla="*/ 1257455 w 1257455"/>
              <a:gd name="connsiteY1" fmla="*/ 0 h 438944"/>
              <a:gd name="connsiteX2" fmla="*/ 1245549 w 1257455"/>
              <a:gd name="connsiteY2" fmla="*/ 438944 h 438944"/>
              <a:gd name="connsiteX3" fmla="*/ 0 w 1257455"/>
              <a:gd name="connsiteY3" fmla="*/ 438944 h 438944"/>
              <a:gd name="connsiteX4" fmla="*/ 0 w 1257455"/>
              <a:gd name="connsiteY4" fmla="*/ 219075 h 438944"/>
              <a:gd name="connsiteX0" fmla="*/ 0 w 1257455"/>
              <a:gd name="connsiteY0" fmla="*/ 207168 h 427037"/>
              <a:gd name="connsiteX1" fmla="*/ 1257455 w 1257455"/>
              <a:gd name="connsiteY1" fmla="*/ 0 h 427037"/>
              <a:gd name="connsiteX2" fmla="*/ 1245549 w 1257455"/>
              <a:gd name="connsiteY2" fmla="*/ 427037 h 427037"/>
              <a:gd name="connsiteX3" fmla="*/ 0 w 1257455"/>
              <a:gd name="connsiteY3" fmla="*/ 427037 h 427037"/>
              <a:gd name="connsiteX4" fmla="*/ 0 w 1257455"/>
              <a:gd name="connsiteY4" fmla="*/ 207168 h 427037"/>
              <a:gd name="connsiteX0" fmla="*/ 0 w 1245549"/>
              <a:gd name="connsiteY0" fmla="*/ 207168 h 427037"/>
              <a:gd name="connsiteX1" fmla="*/ 1243167 w 1245549"/>
              <a:gd name="connsiteY1" fmla="*/ 0 h 427037"/>
              <a:gd name="connsiteX2" fmla="*/ 1245549 w 1245549"/>
              <a:gd name="connsiteY2" fmla="*/ 427037 h 427037"/>
              <a:gd name="connsiteX3" fmla="*/ 0 w 1245549"/>
              <a:gd name="connsiteY3" fmla="*/ 427037 h 427037"/>
              <a:gd name="connsiteX4" fmla="*/ 0 w 1245549"/>
              <a:gd name="connsiteY4" fmla="*/ 207168 h 4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5549" h="427037">
                <a:moveTo>
                  <a:pt x="0" y="207168"/>
                </a:moveTo>
                <a:lnTo>
                  <a:pt x="1243167" y="0"/>
                </a:lnTo>
                <a:lnTo>
                  <a:pt x="1245549" y="427037"/>
                </a:lnTo>
                <a:lnTo>
                  <a:pt x="0" y="427037"/>
                </a:lnTo>
                <a:lnTo>
                  <a:pt x="0" y="207168"/>
                </a:lnTo>
                <a:close/>
              </a:path>
            </a:pathLst>
          </a:custGeom>
          <a:noFill/>
          <a:ln w="28575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F2F4F1-55E7-B3BC-E712-F9B22DEC58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700661" y="4838589"/>
            <a:ext cx="434976" cy="831850"/>
            <a:chOff x="3336924" y="5410200"/>
            <a:chExt cx="434976" cy="83185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74C6DF-A6D6-0D50-218C-FFCF6B4A4AF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29896A-6FF6-54D7-18F1-EB01E584D83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CB3566-FF9B-1BEE-67D1-C00DE272706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685137-3ECC-D2AB-BE87-E7FEF7F56D2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9624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EF7069-DD80-F9BE-92CE-9BAEC05AD86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9624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CC9612-F93B-E2B5-7150-64355FE9883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36924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B6684D-83AD-C78A-B94D-50B6A04D7E5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0418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F020DC-F7DA-0F11-CDFD-FFD7FF1F27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33098" y="5408711"/>
            <a:ext cx="431801" cy="831850"/>
            <a:chOff x="3340099" y="5410200"/>
            <a:chExt cx="431801" cy="83185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FE00E0-64AA-F7EE-9628-7229ADB5BC5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264E0A-5A14-348C-9D7D-D35360C485A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EAA1A2-CE1C-B4D4-45E3-9D90B7C94FD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509148-E0FE-2B63-BD3C-C2BD57F32D4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52799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C26F0A-432A-D1EA-C7F4-AC6C61FCF80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2799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570F06-5F97-E5E1-AC9A-22A96302A7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099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B70334-3540-290A-BE2B-B1DCEF7CE7C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3593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!!q">
            <a:extLst>
              <a:ext uri="{FF2B5EF4-FFF2-40B4-BE49-F238E27FC236}">
                <a16:creationId xmlns:a16="http://schemas.microsoft.com/office/drawing/2014/main" id="{DE3F9C63-158F-907B-AE53-4D58625EBC47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10" name="!!ff">
            <a:extLst>
              <a:ext uri="{FF2B5EF4-FFF2-40B4-BE49-F238E27FC236}">
                <a16:creationId xmlns:a16="http://schemas.microsoft.com/office/drawing/2014/main" id="{D42EAA76-3E61-35B2-F5DC-05483C31D222}"/>
              </a:ext>
            </a:extLst>
          </p:cNvPr>
          <p:cNvSpPr txBox="1">
            <a:spLocks/>
          </p:cNvSpPr>
          <p:nvPr/>
        </p:nvSpPr>
        <p:spPr>
          <a:xfrm>
            <a:off x="172739" y="703318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RISC-V Singl Cycle architecture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4501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26" grpId="0" animBg="1"/>
      <p:bldP spid="1054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1FFBF-F8C5-87AF-71E2-FD24CB81B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44A73E6C-8E99-5DFF-3C91-DC90EEE43B69}"/>
              </a:ext>
            </a:extLst>
          </p:cNvPr>
          <p:cNvSpPr txBox="1"/>
          <p:nvPr/>
        </p:nvSpPr>
        <p:spPr>
          <a:xfrm>
            <a:off x="221301" y="4572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C45B39C8-278F-096A-FBD8-B0F468BDC363}"/>
              </a:ext>
            </a:extLst>
          </p:cNvPr>
          <p:cNvSpPr txBox="1">
            <a:spLocks/>
          </p:cNvSpPr>
          <p:nvPr/>
        </p:nvSpPr>
        <p:spPr>
          <a:xfrm>
            <a:off x="753192" y="4804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RISC-V Pipelined Integration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B95D0-3847-80B1-5BB3-13D922D3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4" y="915301"/>
            <a:ext cx="11926111" cy="53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072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87E098-4CDB-4485-FE72-9CB75BE1204D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92D30B17-2A00-FD06-A283-2346C322C8D0}"/>
              </a:ext>
            </a:extLst>
          </p:cNvPr>
          <p:cNvSpPr txBox="1">
            <a:spLocks/>
          </p:cNvSpPr>
          <p:nvPr/>
        </p:nvSpPr>
        <p:spPr>
          <a:xfrm>
            <a:off x="172739" y="765422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Testing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C5A9E-44A5-8242-0FEA-545B3F07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87" y="1179350"/>
            <a:ext cx="7871158" cy="54595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938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B08FD-D2D6-7BFB-3B13-EFA475DC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05168-3174-6F40-263F-979064EFB921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4886331-2263-2310-0386-A9ADC945310D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Tool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4" name="Picture 3" descr="A logo with a letter and text&#10;&#10;Description automatically generated with medium confidence">
            <a:extLst>
              <a:ext uri="{FF2B5EF4-FFF2-40B4-BE49-F238E27FC236}">
                <a16:creationId xmlns:a16="http://schemas.microsoft.com/office/drawing/2014/main" id="{F216CC72-7DC0-C7A3-8287-CA605FA5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487"/>
            <a:ext cx="3142857" cy="4095238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B32DEA-E63E-06D6-6FC8-22BC8DA5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76" y="1233083"/>
            <a:ext cx="9036519" cy="508304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87A7570-2C83-1726-A73B-1C0E1FB5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78" y="1210132"/>
            <a:ext cx="9036517" cy="50830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940011-6111-E121-5BE4-117405C05C38}"/>
              </a:ext>
            </a:extLst>
          </p:cNvPr>
          <p:cNvSpPr/>
          <p:nvPr/>
        </p:nvSpPr>
        <p:spPr>
          <a:xfrm>
            <a:off x="2999576" y="1714500"/>
            <a:ext cx="658026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6B8549-6644-EE86-F534-318A1C06BB66}"/>
              </a:ext>
            </a:extLst>
          </p:cNvPr>
          <p:cNvSpPr/>
          <p:nvPr/>
        </p:nvSpPr>
        <p:spPr>
          <a:xfrm>
            <a:off x="2999576" y="1538067"/>
            <a:ext cx="8224684" cy="18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6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ED90-3386-8A7F-CE6C-5AC6ADAF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F408B-A9FD-35AC-81E2-20F688938E5E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673F839D-6668-8266-F232-3F05A61C26CF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Test 1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7570056-F73F-B53C-0702-87D886AC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89" y="1114424"/>
            <a:ext cx="4730195" cy="5528157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F8A5AD-2D2E-5B8F-EEE4-9D4DAB85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89" y="1157396"/>
            <a:ext cx="6500659" cy="5485185"/>
          </a:xfrm>
          <a:prstGeom prst="rect">
            <a:avLst/>
          </a:prstGeom>
          <a:ln w="19050">
            <a:solidFill>
              <a:srgbClr val="0A1E3F"/>
            </a:solidFill>
          </a:ln>
        </p:spPr>
      </p:pic>
    </p:spTree>
    <p:extLst>
      <p:ext uri="{BB962C8B-B14F-4D97-AF65-F5344CB8AC3E}">
        <p14:creationId xmlns:p14="http://schemas.microsoft.com/office/powerpoint/2010/main" val="339012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04B9-68A4-A300-219B-AA337C68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102B1-8D31-05F3-57F4-B9AF6B9C23CE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8FD0CA18-87E2-5595-7F18-E1940CF96D0F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Test 1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955C9E-D92C-D778-D215-A9D5B686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4" y="1528918"/>
            <a:ext cx="11034579" cy="43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091B-64E4-F366-FB82-331876DC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43E87-4F80-AF9F-D27F-0E36846DE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5130" b="1"/>
          <a:stretch/>
        </p:blipFill>
        <p:spPr>
          <a:xfrm>
            <a:off x="794093" y="1166922"/>
            <a:ext cx="7671677" cy="5484890"/>
          </a:xfrm>
          <a:prstGeom prst="rect">
            <a:avLst/>
          </a:prstGeom>
          <a:ln w="12700">
            <a:solidFill>
              <a:srgbClr val="4A7CC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86D294-CA5B-5FED-F654-DA2D2CDE4953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10499B4-F518-7F13-A031-1398A217855D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Test 1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07DB8B4-75AB-3739-5407-149ACB6E4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8" t="7010" r="-61" b="-466"/>
          <a:stretch/>
        </p:blipFill>
        <p:spPr>
          <a:xfrm>
            <a:off x="8710614" y="1157397"/>
            <a:ext cx="2687292" cy="5565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B7C857-291C-A64C-10AC-BBD6BC5FB59E}"/>
              </a:ext>
            </a:extLst>
          </p:cNvPr>
          <p:cNvSpPr/>
          <p:nvPr/>
        </p:nvSpPr>
        <p:spPr>
          <a:xfrm>
            <a:off x="1481418" y="4955241"/>
            <a:ext cx="6618642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3852-2B1D-17FA-7A95-F9AC2D14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7D28C3-8130-BECD-7243-A6E195AABE24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!!ff">
            <a:extLst>
              <a:ext uri="{FF2B5EF4-FFF2-40B4-BE49-F238E27FC236}">
                <a16:creationId xmlns:a16="http://schemas.microsoft.com/office/drawing/2014/main" id="{C31669D6-60BA-EB9E-3612-3D6F2B116B46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Simulation For Test 1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81F59-F876-9AE1-B02D-6BD03C3C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4910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310F-F92C-E64C-BE43-D24601F3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B0504-2768-B695-AC7A-9DCEE0F9539A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!!ff">
            <a:extLst>
              <a:ext uri="{FF2B5EF4-FFF2-40B4-BE49-F238E27FC236}">
                <a16:creationId xmlns:a16="http://schemas.microsoft.com/office/drawing/2014/main" id="{129F4DF2-876C-90EB-B236-F9ECCCA2C606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Simulation For Test 1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E55CF-83D5-E646-A1F4-0A08A7CF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86" y="1704975"/>
            <a:ext cx="8443826" cy="24532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C4A37-1DA9-737F-3200-526A5461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26" b="9748"/>
          <a:stretch/>
        </p:blipFill>
        <p:spPr>
          <a:xfrm>
            <a:off x="3440486" y="4827366"/>
            <a:ext cx="8443826" cy="81970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51EC4A-C667-19F0-32D0-F1FA752DEB3C}"/>
              </a:ext>
            </a:extLst>
          </p:cNvPr>
          <p:cNvGraphicFramePr>
            <a:graphicFrameLocks noGrp="1"/>
          </p:cNvGraphicFramePr>
          <p:nvPr/>
        </p:nvGraphicFramePr>
        <p:xfrm>
          <a:off x="341528" y="1704975"/>
          <a:ext cx="2567425" cy="245321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40912">
                  <a:extLst>
                    <a:ext uri="{9D8B030D-6E8A-4147-A177-3AD203B41FA5}">
                      <a16:colId xmlns:a16="http://schemas.microsoft.com/office/drawing/2014/main" val="3677112580"/>
                    </a:ext>
                  </a:extLst>
                </a:gridCol>
                <a:gridCol w="1926513">
                  <a:extLst>
                    <a:ext uri="{9D8B030D-6E8A-4147-A177-3AD203B41FA5}">
                      <a16:colId xmlns:a16="http://schemas.microsoft.com/office/drawing/2014/main" val="2473379622"/>
                    </a:ext>
                  </a:extLst>
                </a:gridCol>
              </a:tblGrid>
              <a:tr h="41577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5 , 7 , 25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76696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12 , 68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28671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7 , 0 , 1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45553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4, 11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35032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3 , 12 , 7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94231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030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A296AF-36BD-3623-E076-508D89176D61}"/>
              </a:ext>
            </a:extLst>
          </p:cNvPr>
          <p:cNvGraphicFramePr>
            <a:graphicFrameLocks noGrp="1"/>
          </p:cNvGraphicFramePr>
          <p:nvPr/>
        </p:nvGraphicFramePr>
        <p:xfrm>
          <a:off x="341528" y="4827366"/>
          <a:ext cx="2567425" cy="81497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40912">
                  <a:extLst>
                    <a:ext uri="{9D8B030D-6E8A-4147-A177-3AD203B41FA5}">
                      <a16:colId xmlns:a16="http://schemas.microsoft.com/office/drawing/2014/main" val="3677112580"/>
                    </a:ext>
                  </a:extLst>
                </a:gridCol>
                <a:gridCol w="1926513">
                  <a:extLst>
                    <a:ext uri="{9D8B030D-6E8A-4147-A177-3AD203B41FA5}">
                      <a16:colId xmlns:a16="http://schemas.microsoft.com/office/drawing/2014/main" val="2473379622"/>
                    </a:ext>
                  </a:extLst>
                </a:gridCol>
              </a:tblGrid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94231"/>
                  </a:ext>
                </a:extLst>
              </a:tr>
              <a:tr h="4074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0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4394-E9ED-A5EA-C98D-8849502C2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EEF42F-F16A-D3BB-6E14-110F85D1CBB0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3ABFBB04-9975-F21E-26D3-22FC234F6E34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rgbClr val="051D40"/>
                </a:solidFill>
              </a:rPr>
              <a:t>           </a:t>
            </a:r>
            <a:r>
              <a:rPr lang="en-US" sz="2400" u="sng">
                <a:solidFill>
                  <a:srgbClr val="051D40"/>
                </a:solidFill>
              </a:rPr>
              <a:t>Test 2 </a:t>
            </a:r>
            <a:r>
              <a:rPr lang="en-US" sz="2000" u="sng">
                <a:solidFill>
                  <a:srgbClr val="051D40"/>
                </a:solidFill>
              </a:rPr>
              <a:t>:</a:t>
            </a:r>
            <a:endParaRPr lang="en-US" sz="2000" u="sng" dirty="0">
              <a:solidFill>
                <a:srgbClr val="051D4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D5DD85-3A0A-83EC-4DB4-8BFFD696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22" y="1093864"/>
            <a:ext cx="4983266" cy="570060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64D170-BBAA-808A-EF83-F90F22143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1" t="4323"/>
          <a:stretch/>
        </p:blipFill>
        <p:spPr>
          <a:xfrm>
            <a:off x="7226934" y="1093864"/>
            <a:ext cx="2440329" cy="56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86B1-5BB3-B6E2-8257-BB369CA5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05AE5-5937-F153-9420-B892215E3AC9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AEFDC5AB-6414-8AC1-0C83-95E43C4565CA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Test 2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4F4A4A-02ED-6F19-B68E-650E166E20B9}"/>
              </a:ext>
            </a:extLst>
          </p:cNvPr>
          <p:cNvGraphicFramePr>
            <a:graphicFrameLocks noGrp="1"/>
          </p:cNvGraphicFramePr>
          <p:nvPr/>
        </p:nvGraphicFramePr>
        <p:xfrm>
          <a:off x="594757" y="1233082"/>
          <a:ext cx="2481728" cy="3727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19519">
                  <a:extLst>
                    <a:ext uri="{9D8B030D-6E8A-4147-A177-3AD203B41FA5}">
                      <a16:colId xmlns:a16="http://schemas.microsoft.com/office/drawing/2014/main" val="3677112580"/>
                    </a:ext>
                  </a:extLst>
                </a:gridCol>
                <a:gridCol w="1862209">
                  <a:extLst>
                    <a:ext uri="{9D8B030D-6E8A-4147-A177-3AD203B41FA5}">
                      <a16:colId xmlns:a16="http://schemas.microsoft.com/office/drawing/2014/main" val="2473379622"/>
                    </a:ext>
                  </a:extLst>
                </a:gridCol>
              </a:tblGrid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5 , 6 , 23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76696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12 , 100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28671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7 , 0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45553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4, 11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35032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37031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3 , 10 , 11 , 6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94231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19459"/>
                  </a:ext>
                </a:extLst>
              </a:tr>
              <a:tr h="374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3 , 17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03068"/>
                  </a:ext>
                </a:extLst>
              </a:tr>
              <a:tr h="3557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80316"/>
                  </a:ext>
                </a:extLst>
              </a:tr>
              <a:tr h="3468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X11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976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BC63638-1FE7-0646-A515-38C60F93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64" y="1233082"/>
            <a:ext cx="8185809" cy="2679665"/>
          </a:xfrm>
          <a:prstGeom prst="rect">
            <a:avLst/>
          </a:prstGeom>
          <a:ln w="19050">
            <a:solidFill>
              <a:srgbClr val="0A1E3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95F2B-AB84-83BC-5CB1-68CB3D30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164" y="4120109"/>
            <a:ext cx="8185809" cy="240126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50CBAF-5E45-A23E-068F-80AE07B5B79A}"/>
              </a:ext>
            </a:extLst>
          </p:cNvPr>
          <p:cNvGraphicFramePr>
            <a:graphicFrameLocks noGrp="1"/>
          </p:cNvGraphicFramePr>
          <p:nvPr/>
        </p:nvGraphicFramePr>
        <p:xfrm>
          <a:off x="594757" y="5320741"/>
          <a:ext cx="2430454" cy="87428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6720">
                  <a:extLst>
                    <a:ext uri="{9D8B030D-6E8A-4147-A177-3AD203B41FA5}">
                      <a16:colId xmlns:a16="http://schemas.microsoft.com/office/drawing/2014/main" val="3677112580"/>
                    </a:ext>
                  </a:extLst>
                </a:gridCol>
                <a:gridCol w="1823734">
                  <a:extLst>
                    <a:ext uri="{9D8B030D-6E8A-4147-A177-3AD203B41FA5}">
                      <a16:colId xmlns:a16="http://schemas.microsoft.com/office/drawing/2014/main" val="2473379622"/>
                    </a:ext>
                  </a:extLst>
                </a:gridCol>
              </a:tblGrid>
              <a:tr h="45391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03068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97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4741-D3A2-2945-6A19-50A82DCB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E394FDE8-9DA6-189C-6A99-5BE4AA3323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9" y="1124444"/>
            <a:ext cx="9895238" cy="5590476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B0DE3-8CEF-C747-F0EC-72191A75E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5637" y="3531489"/>
            <a:ext cx="828675" cy="124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D6FB2-0336-E002-FCF6-5734336335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7135" y="3531490"/>
            <a:ext cx="1245553" cy="124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9257A-E9BD-34FD-61C0-554D094453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73236" y="3531489"/>
            <a:ext cx="731189" cy="124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485AA0-5F4C-7123-F7D6-C3087A1B06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2373" y="1345406"/>
            <a:ext cx="528796" cy="1683544"/>
          </a:xfrm>
          <a:prstGeom prst="roundRect">
            <a:avLst>
              <a:gd name="adj" fmla="val 21317"/>
            </a:avLst>
          </a:prstGeom>
          <a:noFill/>
          <a:ln w="28575">
            <a:solidFill>
              <a:srgbClr val="424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A9FDFA-A09F-32D0-6059-0D7E7E11CB2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88332" y="3625551"/>
            <a:ext cx="216693" cy="436960"/>
            <a:chOff x="1888332" y="3634978"/>
            <a:chExt cx="216693" cy="4369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4DA645-CCB5-FC7A-CCB5-6FC9E0BC7C8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4503"/>
              <a:ext cx="216693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499003-1374-3D85-5F5B-FA14F6F75E2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093119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5C2F09-1193-62C6-530B-4B858849C73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05262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1FD385-4B9C-D5CE-8B68-8FF02061055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34978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5FDD75-A588-B144-665E-D183DC67E1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844" y="3635075"/>
            <a:ext cx="216693" cy="427435"/>
          </a:xfrm>
          <a:prstGeom prst="rect">
            <a:avLst/>
          </a:prstGeom>
          <a:noFill/>
          <a:ln w="28575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62D1A9-C425-9959-AD97-FF4AFA28A2B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706216" y="3589434"/>
            <a:ext cx="434976" cy="831850"/>
            <a:chOff x="3336924" y="5410200"/>
            <a:chExt cx="434976" cy="8318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557DED-5C88-840A-DB01-E4E83D1BC20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A04514-B69A-8E70-D625-6A6EEE672A3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750D372-04F3-D352-A689-6837A33C341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2F95AC-4C13-C442-91DF-FB33E3C0DC3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9624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187FAD-9387-872C-23C7-8D0D52913A7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9624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AC2380-DA0E-0C12-97F5-3117439D9DA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36924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2BE205B-3FFA-5006-3EEF-4FC803A6E53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0418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149166E-48DA-E991-D31A-266C422333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8124" y="4051194"/>
            <a:ext cx="216693" cy="436960"/>
            <a:chOff x="1888332" y="3638489"/>
            <a:chExt cx="216693" cy="436960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FC132AF7-5D90-BACE-9305-2EACEAADCFC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4503"/>
              <a:ext cx="216691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CD9DFC-9E6F-41AA-B41E-8854AC6E9FF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105025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A404B462-2107-ADBB-884F-E0E9548C7E2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10024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627AD8B9-295C-1264-F173-A47DDB7A43C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97858" y="3638489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1BC33FB4-5464-106F-6375-F1D48AE4E6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826221" y="3667126"/>
            <a:ext cx="272785" cy="559594"/>
            <a:chOff x="1888332" y="3636837"/>
            <a:chExt cx="216693" cy="436960"/>
          </a:xfrm>
        </p:grpSpPr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4A146DA2-C88A-A83C-9EDC-A6D6AA2BEB8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48221"/>
              <a:ext cx="216693" cy="51197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AA274816-334A-DD78-251A-38986E36100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095499" y="3695700"/>
              <a:ext cx="0" cy="3238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050EB94E-97B0-B010-CCE9-EB2960BB23E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888332" y="4005262"/>
              <a:ext cx="216693" cy="56773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EFF3546C-4CC3-4514-3E50-4844C62F89A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888332" y="3636837"/>
              <a:ext cx="0" cy="43696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4FB4FB95-8A8A-0588-2DD2-9F83A72A43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14755" y="5301457"/>
            <a:ext cx="1245549" cy="427037"/>
          </a:xfrm>
          <a:custGeom>
            <a:avLst/>
            <a:gdLst>
              <a:gd name="connsiteX0" fmla="*/ 0 w 1245549"/>
              <a:gd name="connsiteY0" fmla="*/ 0 h 219869"/>
              <a:gd name="connsiteX1" fmla="*/ 1245549 w 1245549"/>
              <a:gd name="connsiteY1" fmla="*/ 0 h 219869"/>
              <a:gd name="connsiteX2" fmla="*/ 1245549 w 1245549"/>
              <a:gd name="connsiteY2" fmla="*/ 219869 h 219869"/>
              <a:gd name="connsiteX3" fmla="*/ 0 w 1245549"/>
              <a:gd name="connsiteY3" fmla="*/ 219869 h 219869"/>
              <a:gd name="connsiteX4" fmla="*/ 0 w 1245549"/>
              <a:gd name="connsiteY4" fmla="*/ 0 h 219869"/>
              <a:gd name="connsiteX0" fmla="*/ 0 w 1255074"/>
              <a:gd name="connsiteY0" fmla="*/ 204788 h 424657"/>
              <a:gd name="connsiteX1" fmla="*/ 1255074 w 1255074"/>
              <a:gd name="connsiteY1" fmla="*/ 0 h 424657"/>
              <a:gd name="connsiteX2" fmla="*/ 1245549 w 1255074"/>
              <a:gd name="connsiteY2" fmla="*/ 424657 h 424657"/>
              <a:gd name="connsiteX3" fmla="*/ 0 w 1255074"/>
              <a:gd name="connsiteY3" fmla="*/ 424657 h 424657"/>
              <a:gd name="connsiteX4" fmla="*/ 0 w 1255074"/>
              <a:gd name="connsiteY4" fmla="*/ 204788 h 424657"/>
              <a:gd name="connsiteX0" fmla="*/ 0 w 1257455"/>
              <a:gd name="connsiteY0" fmla="*/ 219075 h 438944"/>
              <a:gd name="connsiteX1" fmla="*/ 1257455 w 1257455"/>
              <a:gd name="connsiteY1" fmla="*/ 0 h 438944"/>
              <a:gd name="connsiteX2" fmla="*/ 1245549 w 1257455"/>
              <a:gd name="connsiteY2" fmla="*/ 438944 h 438944"/>
              <a:gd name="connsiteX3" fmla="*/ 0 w 1257455"/>
              <a:gd name="connsiteY3" fmla="*/ 438944 h 438944"/>
              <a:gd name="connsiteX4" fmla="*/ 0 w 1257455"/>
              <a:gd name="connsiteY4" fmla="*/ 219075 h 438944"/>
              <a:gd name="connsiteX0" fmla="*/ 0 w 1257455"/>
              <a:gd name="connsiteY0" fmla="*/ 207168 h 427037"/>
              <a:gd name="connsiteX1" fmla="*/ 1257455 w 1257455"/>
              <a:gd name="connsiteY1" fmla="*/ 0 h 427037"/>
              <a:gd name="connsiteX2" fmla="*/ 1245549 w 1257455"/>
              <a:gd name="connsiteY2" fmla="*/ 427037 h 427037"/>
              <a:gd name="connsiteX3" fmla="*/ 0 w 1257455"/>
              <a:gd name="connsiteY3" fmla="*/ 427037 h 427037"/>
              <a:gd name="connsiteX4" fmla="*/ 0 w 1257455"/>
              <a:gd name="connsiteY4" fmla="*/ 207168 h 427037"/>
              <a:gd name="connsiteX0" fmla="*/ 0 w 1245549"/>
              <a:gd name="connsiteY0" fmla="*/ 207168 h 427037"/>
              <a:gd name="connsiteX1" fmla="*/ 1243167 w 1245549"/>
              <a:gd name="connsiteY1" fmla="*/ 0 h 427037"/>
              <a:gd name="connsiteX2" fmla="*/ 1245549 w 1245549"/>
              <a:gd name="connsiteY2" fmla="*/ 427037 h 427037"/>
              <a:gd name="connsiteX3" fmla="*/ 0 w 1245549"/>
              <a:gd name="connsiteY3" fmla="*/ 427037 h 427037"/>
              <a:gd name="connsiteX4" fmla="*/ 0 w 1245549"/>
              <a:gd name="connsiteY4" fmla="*/ 207168 h 4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5549" h="427037">
                <a:moveTo>
                  <a:pt x="0" y="207168"/>
                </a:moveTo>
                <a:lnTo>
                  <a:pt x="1243167" y="0"/>
                </a:lnTo>
                <a:lnTo>
                  <a:pt x="1245549" y="427037"/>
                </a:lnTo>
                <a:lnTo>
                  <a:pt x="0" y="427037"/>
                </a:lnTo>
                <a:lnTo>
                  <a:pt x="0" y="207168"/>
                </a:lnTo>
                <a:close/>
              </a:path>
            </a:pathLst>
          </a:custGeom>
          <a:noFill/>
          <a:ln w="28575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598FE3-EEE2-D303-B248-B8EA3D2846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700661" y="4838589"/>
            <a:ext cx="434976" cy="831850"/>
            <a:chOff x="3336924" y="5410200"/>
            <a:chExt cx="434976" cy="83185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44D28E-8812-F699-5786-45BFB19505C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0D0B68-E426-DA9A-C806-A69BF1FA4AE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AE12A4-CF0B-7A2D-D52E-8D07614722C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BF4032-F772-DF01-C530-125200C4C70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9624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B89B41-6EBA-5FF2-7494-F288617E3D6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9624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7C7421-2182-C632-DAE2-5B595EC7405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36924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BB9C7B-7789-8C1A-8185-7B292DC8ED0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0418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2A43A1-8120-9D5B-9F82-EE8CA69AF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33098" y="5408711"/>
            <a:ext cx="431801" cy="831850"/>
            <a:chOff x="3340099" y="5410200"/>
            <a:chExt cx="431801" cy="83185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C26F26-4274-E028-2CD1-527B4A4407E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100" y="5410200"/>
              <a:ext cx="431800" cy="10160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C0F78-0B12-A916-D34A-6CFDA32AEFE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766344" y="5509419"/>
              <a:ext cx="0" cy="649985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F1253A-8F36-A625-D4C1-ECC4A97E1DC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43273" y="6139284"/>
              <a:ext cx="423549" cy="102766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7F4669-0156-2656-5A71-DE8A9A00CA4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52799" y="5862638"/>
              <a:ext cx="0" cy="3794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727150-03A2-F3D8-4B5A-16707ACF9C5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2799" y="5410200"/>
              <a:ext cx="0" cy="3619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8831DA-A8DC-A048-650D-3CB56143894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340099" y="5767388"/>
              <a:ext cx="215901" cy="61912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301DB9-51A8-1B82-CA48-AB0DBF45BB4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353593" y="5824538"/>
              <a:ext cx="212726" cy="57150"/>
            </a:xfrm>
            <a:prstGeom prst="line">
              <a:avLst/>
            </a:prstGeom>
            <a:ln w="28575">
              <a:solidFill>
                <a:srgbClr val="46B1E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!!q">
            <a:extLst>
              <a:ext uri="{FF2B5EF4-FFF2-40B4-BE49-F238E27FC236}">
                <a16:creationId xmlns:a16="http://schemas.microsoft.com/office/drawing/2014/main" id="{F634DC8A-4F4F-45D3-7360-FE868A69726A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13" name="!!ff">
            <a:extLst>
              <a:ext uri="{FF2B5EF4-FFF2-40B4-BE49-F238E27FC236}">
                <a16:creationId xmlns:a16="http://schemas.microsoft.com/office/drawing/2014/main" id="{F16066F8-1169-F1B0-A496-7FD407F160F8}"/>
              </a:ext>
            </a:extLst>
          </p:cNvPr>
          <p:cNvSpPr txBox="1">
            <a:spLocks/>
          </p:cNvSpPr>
          <p:nvPr/>
        </p:nvSpPr>
        <p:spPr>
          <a:xfrm>
            <a:off x="172739" y="703318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RISC-V Singl Cycle architecture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1523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CCDDF-66A9-1293-E7C7-E1286D8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9F5236D4-FDD8-7FD5-23CF-B98BC9BD7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" y="772230"/>
            <a:ext cx="10080186" cy="6085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3E54B-CAD2-B055-563B-B4B8EF591FD8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!!ff">
            <a:extLst>
              <a:ext uri="{FF2B5EF4-FFF2-40B4-BE49-F238E27FC236}">
                <a16:creationId xmlns:a16="http://schemas.microsoft.com/office/drawing/2014/main" id="{F8BD9077-79C5-C8EA-4CCA-46680793727A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Results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2081537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5927B-2778-6C0B-A636-4EBE1B02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B353E-4CB2-ADFC-20E6-09B384AFCBEC}"/>
              </a:ext>
            </a:extLst>
          </p:cNvPr>
          <p:cNvSpPr txBox="1"/>
          <p:nvPr/>
        </p:nvSpPr>
        <p:spPr>
          <a:xfrm>
            <a:off x="172739" y="63533"/>
            <a:ext cx="639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Pipelined </a:t>
            </a:r>
            <a:endParaRPr lang="en-US" sz="3200" b="1" dirty="0">
              <a:solidFill>
                <a:srgbClr val="051D4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927E7-7F63-B0EF-6B0D-6D1597C4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64" b="-1"/>
          <a:stretch/>
        </p:blipFill>
        <p:spPr>
          <a:xfrm>
            <a:off x="6515100" y="696617"/>
            <a:ext cx="5386227" cy="3946729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4FFC4-FE08-5B4B-6C36-D17FE3A4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2" y="1230449"/>
            <a:ext cx="5564914" cy="2427151"/>
          </a:xfrm>
          <a:prstGeom prst="rect">
            <a:avLst/>
          </a:prstGeom>
        </p:spPr>
      </p:pic>
      <p:sp>
        <p:nvSpPr>
          <p:cNvPr id="7" name="!!pc">
            <a:extLst>
              <a:ext uri="{FF2B5EF4-FFF2-40B4-BE49-F238E27FC236}">
                <a16:creationId xmlns:a16="http://schemas.microsoft.com/office/drawing/2014/main" id="{EACBD5A9-7792-FF9D-F52C-CBA303D46F42}"/>
              </a:ext>
            </a:extLst>
          </p:cNvPr>
          <p:cNvSpPr/>
          <p:nvPr/>
        </p:nvSpPr>
        <p:spPr>
          <a:xfrm rot="5400000">
            <a:off x="597498" y="1634006"/>
            <a:ext cx="357170" cy="35717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A689C-1D13-BEDF-52C1-F627B5BB4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35" y="5791897"/>
            <a:ext cx="4495238" cy="695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3B0DB7-CC46-5486-6D15-5EBBB1682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3" y="4862089"/>
            <a:ext cx="11314286" cy="361905"/>
          </a:xfrm>
          <a:prstGeom prst="rect">
            <a:avLst/>
          </a:prstGeom>
          <a:ln>
            <a:solidFill>
              <a:srgbClr val="0A1E3F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94EF0ED-3914-D9F2-7BB9-0C18B24E6CD2}"/>
              </a:ext>
            </a:extLst>
          </p:cNvPr>
          <p:cNvGrpSpPr/>
          <p:nvPr/>
        </p:nvGrpSpPr>
        <p:grpSpPr>
          <a:xfrm>
            <a:off x="597498" y="4201939"/>
            <a:ext cx="8039532" cy="400110"/>
            <a:chOff x="904444" y="1336693"/>
            <a:chExt cx="8039532" cy="400110"/>
          </a:xfrm>
        </p:grpSpPr>
        <p:sp>
          <p:nvSpPr>
            <p:cNvPr id="15" name="!!pc">
              <a:extLst>
                <a:ext uri="{FF2B5EF4-FFF2-40B4-BE49-F238E27FC236}">
                  <a16:creationId xmlns:a16="http://schemas.microsoft.com/office/drawing/2014/main" id="{BB9B54EB-C3E2-DECC-FEAA-866A8DC50B1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DDE28A-907E-ECEE-600B-68E3B7D6FFFB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 The cycle time of the Pipelined processor is 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F5800-15B4-4E8F-9D5D-655E26335C12}"/>
              </a:ext>
            </a:extLst>
          </p:cNvPr>
          <p:cNvGrpSpPr/>
          <p:nvPr/>
        </p:nvGrpSpPr>
        <p:grpSpPr>
          <a:xfrm>
            <a:off x="597498" y="5344752"/>
            <a:ext cx="8039532" cy="400110"/>
            <a:chOff x="904444" y="1336693"/>
            <a:chExt cx="8039532" cy="400110"/>
          </a:xfrm>
        </p:grpSpPr>
        <p:sp>
          <p:nvSpPr>
            <p:cNvPr id="18" name="!!pc">
              <a:extLst>
                <a:ext uri="{FF2B5EF4-FFF2-40B4-BE49-F238E27FC236}">
                  <a16:creationId xmlns:a16="http://schemas.microsoft.com/office/drawing/2014/main" id="{5B955E03-0FBF-E0D7-E6EA-7F1A0A3A13A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22BA02-51E3-B265-1977-43DB9AA0F89D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 Processor frequancy will be :</a:t>
              </a:r>
            </a:p>
          </p:txBody>
        </p:sp>
      </p:grpSp>
      <p:sp>
        <p:nvSpPr>
          <p:cNvPr id="3" name="!!ff">
            <a:extLst>
              <a:ext uri="{FF2B5EF4-FFF2-40B4-BE49-F238E27FC236}">
                <a16:creationId xmlns:a16="http://schemas.microsoft.com/office/drawing/2014/main" id="{90FEEAC1-C969-8370-2DAE-01C3F82EF222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Results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359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B148-0427-737B-3C9E-4C2393D3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pc">
            <a:extLst>
              <a:ext uri="{FF2B5EF4-FFF2-40B4-BE49-F238E27FC236}">
                <a16:creationId xmlns:a16="http://schemas.microsoft.com/office/drawing/2014/main" id="{0AAB418D-9B01-7379-8D41-5361D08C50A4}"/>
              </a:ext>
            </a:extLst>
          </p:cNvPr>
          <p:cNvSpPr/>
          <p:nvPr/>
        </p:nvSpPr>
        <p:spPr>
          <a:xfrm>
            <a:off x="5314049" y="1861946"/>
            <a:ext cx="1569418" cy="156705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9DA04295-1874-5ADF-7D52-220A870F5A26}"/>
              </a:ext>
            </a:extLst>
          </p:cNvPr>
          <p:cNvSpPr txBox="1"/>
          <p:nvPr/>
        </p:nvSpPr>
        <p:spPr>
          <a:xfrm>
            <a:off x="5473892" y="2215868"/>
            <a:ext cx="124973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  <a:r>
              <a:rPr lang="ar-EG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  <a:endParaRPr lang="en-US" sz="66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C36F5FE0-4978-1C75-93AE-EECB87B21784}"/>
              </a:ext>
            </a:extLst>
          </p:cNvPr>
          <p:cNvSpPr txBox="1"/>
          <p:nvPr/>
        </p:nvSpPr>
        <p:spPr>
          <a:xfrm>
            <a:off x="511491" y="1324140"/>
            <a:ext cx="498838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2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  <a:endParaRPr lang="en-US" sz="4800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8" name="!!q">
            <a:extLst>
              <a:ext uri="{FF2B5EF4-FFF2-40B4-BE49-F238E27FC236}">
                <a16:creationId xmlns:a16="http://schemas.microsoft.com/office/drawing/2014/main" id="{230F3842-A3C1-E3A6-E137-690556CCDA82}"/>
              </a:ext>
            </a:extLst>
          </p:cNvPr>
          <p:cNvSpPr txBox="1"/>
          <p:nvPr/>
        </p:nvSpPr>
        <p:spPr>
          <a:xfrm>
            <a:off x="760910" y="3434744"/>
            <a:ext cx="109367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51D40"/>
                </a:solidFill>
              </a:rPr>
              <a:t>Advanced Arithmetic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E4B954A-088E-5F83-E3F5-223180E6E6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0" y="811380"/>
            <a:ext cx="2514218" cy="251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25041-6576-A75F-7C0B-E821FD9BE8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9598152" y="0"/>
            <a:ext cx="2514218" cy="2514218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1A3B4AE-8504-6454-9619-9AAF86CEB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71" y="4349526"/>
            <a:ext cx="2108258" cy="21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5E77-560E-7142-A23E-96847F5F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D59C72-E3D1-8FD0-1744-AB9DAE59CD9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1FC0C6F5-B22C-843F-0E72-DF29F3DD36D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Importance 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2BE9AB-7731-EB57-2FB0-9A76DB7B20AA}"/>
              </a:ext>
            </a:extLst>
          </p:cNvPr>
          <p:cNvGrpSpPr/>
          <p:nvPr/>
        </p:nvGrpSpPr>
        <p:grpSpPr>
          <a:xfrm>
            <a:off x="877589" y="1121624"/>
            <a:ext cx="8039532" cy="400110"/>
            <a:chOff x="904444" y="1336693"/>
            <a:chExt cx="8039532" cy="400110"/>
          </a:xfrm>
        </p:grpSpPr>
        <p:sp>
          <p:nvSpPr>
            <p:cNvPr id="6" name="!!pc">
              <a:extLst>
                <a:ext uri="{FF2B5EF4-FFF2-40B4-BE49-F238E27FC236}">
                  <a16:creationId xmlns:a16="http://schemas.microsoft.com/office/drawing/2014/main" id="{6B5789C5-2018-7868-C662-4DC38EC5C29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rgbClr val="0A1E3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D9563-BC33-0C56-EA5F-A88B271FF0DB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Support complex mathematical functions.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E96A7D-F70A-ABF2-B421-3DABF5A317DD}"/>
              </a:ext>
            </a:extLst>
          </p:cNvPr>
          <p:cNvGrpSpPr/>
          <p:nvPr/>
        </p:nvGrpSpPr>
        <p:grpSpPr>
          <a:xfrm>
            <a:off x="877589" y="2818935"/>
            <a:ext cx="8039532" cy="400110"/>
            <a:chOff x="904444" y="1336693"/>
            <a:chExt cx="8039532" cy="400110"/>
          </a:xfrm>
        </p:grpSpPr>
        <p:sp>
          <p:nvSpPr>
            <p:cNvPr id="10" name="!!pc">
              <a:extLst>
                <a:ext uri="{FF2B5EF4-FFF2-40B4-BE49-F238E27FC236}">
                  <a16:creationId xmlns:a16="http://schemas.microsoft.com/office/drawing/2014/main" id="{DA38326F-F950-BDCE-4219-C42CDA7A89AF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234889-6286-40D9-93FF-B4B39F2DCC65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Essential for scientific and engineering applications.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A0A19-BC49-D9D3-68FE-7CF2802FC8A4}"/>
              </a:ext>
            </a:extLst>
          </p:cNvPr>
          <p:cNvGrpSpPr/>
          <p:nvPr/>
        </p:nvGrpSpPr>
        <p:grpSpPr>
          <a:xfrm>
            <a:off x="877589" y="3429159"/>
            <a:ext cx="8039532" cy="400110"/>
            <a:chOff x="904444" y="1336693"/>
            <a:chExt cx="8039532" cy="400110"/>
          </a:xfrm>
        </p:grpSpPr>
        <p:sp>
          <p:nvSpPr>
            <p:cNvPr id="13" name="!!pc">
              <a:extLst>
                <a:ext uri="{FF2B5EF4-FFF2-40B4-BE49-F238E27FC236}">
                  <a16:creationId xmlns:a16="http://schemas.microsoft.com/office/drawing/2014/main" id="{24831920-E4BC-C62A-738E-403198CF39C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76FE6-95E6-98BE-73E5-0B9C61E824FF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Enable accurate and efficient floating-point calculations.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692FED-A696-898F-7243-66C40340858C}"/>
              </a:ext>
            </a:extLst>
          </p:cNvPr>
          <p:cNvGrpSpPr/>
          <p:nvPr/>
        </p:nvGrpSpPr>
        <p:grpSpPr>
          <a:xfrm>
            <a:off x="877589" y="4060234"/>
            <a:ext cx="8039532" cy="400110"/>
            <a:chOff x="904444" y="1336693"/>
            <a:chExt cx="8039532" cy="400110"/>
          </a:xfrm>
        </p:grpSpPr>
        <p:sp>
          <p:nvSpPr>
            <p:cNvPr id="16" name="!!pc">
              <a:extLst>
                <a:ext uri="{FF2B5EF4-FFF2-40B4-BE49-F238E27FC236}">
                  <a16:creationId xmlns:a16="http://schemas.microsoft.com/office/drawing/2014/main" id="{C27E9441-0885-E795-704E-A8F860453A65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424DF3-B0AF-0024-C9BF-C1ACCBA35E9C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Crucial for graphics, AI, and data analysis.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ACD61C-A266-90FC-95A7-400DE472A182}"/>
              </a:ext>
            </a:extLst>
          </p:cNvPr>
          <p:cNvGrpSpPr/>
          <p:nvPr/>
        </p:nvGrpSpPr>
        <p:grpSpPr>
          <a:xfrm>
            <a:off x="2599831" y="1809135"/>
            <a:ext cx="6992338" cy="781913"/>
            <a:chOff x="2763603" y="3036725"/>
            <a:chExt cx="6992338" cy="781913"/>
          </a:xfrm>
        </p:grpSpPr>
        <p:pic>
          <p:nvPicPr>
            <p:cNvPr id="19" name="Picture 18" descr="A math equations and numbers&#10;&#10;Description automatically generated">
              <a:extLst>
                <a:ext uri="{FF2B5EF4-FFF2-40B4-BE49-F238E27FC236}">
                  <a16:creationId xmlns:a16="http://schemas.microsoft.com/office/drawing/2014/main" id="{CB224063-4574-3332-7B4D-2CD3A66A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12" y="3036725"/>
              <a:ext cx="2915829" cy="781913"/>
            </a:xfrm>
            <a:prstGeom prst="rect">
              <a:avLst/>
            </a:prstGeom>
            <a:ln w="9525" cap="sq">
              <a:solidFill>
                <a:srgbClr val="10486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126833-A5A5-0796-D7A9-A553881A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5" b="10145"/>
            <a:stretch/>
          </p:blipFill>
          <p:spPr>
            <a:xfrm>
              <a:off x="2763603" y="3036725"/>
              <a:ext cx="2895238" cy="781913"/>
            </a:xfrm>
            <a:prstGeom prst="rect">
              <a:avLst/>
            </a:prstGeom>
            <a:ln w="9525" cap="sq">
              <a:solidFill>
                <a:srgbClr val="0B304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C9AC08-8799-6CF4-4C28-A3F67A910DA1}"/>
              </a:ext>
            </a:extLst>
          </p:cNvPr>
          <p:cNvGrpSpPr/>
          <p:nvPr/>
        </p:nvGrpSpPr>
        <p:grpSpPr>
          <a:xfrm>
            <a:off x="877589" y="4803184"/>
            <a:ext cx="8039532" cy="400110"/>
            <a:chOff x="904444" y="1336693"/>
            <a:chExt cx="8039532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07C21102-A27C-0DDB-FDA7-37141B3DBB5D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B4843D-FA8E-E0B0-603C-5284320A23C4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Enhance the processor’s capabilities.</a:t>
              </a:r>
            </a:p>
          </p:txBody>
        </p:sp>
      </p:grpSp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E4A462E-9744-FA14-2D50-59FB47E1F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362859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B63B1-E292-3AD8-9645-D95C89EA6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9AB48F-B4BB-27A5-C9FB-81967BD6F41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54246263-EE29-5F7C-45B0-62A11820325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Addition and subtraction 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3F88C6-4388-29D9-16C3-10A326C3ED01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D03022BE-10CC-1D95-5489-ABD669896350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AF29B-E5F7-3E0C-1F62-3F95B9985679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Addition is the most essential arithmetic operation</a:t>
              </a:r>
              <a:r>
                <a:rPr lang="ar-EG" sz="2000" dirty="0">
                  <a:solidFill>
                    <a:srgbClr val="0A1E3F"/>
                  </a:solidFill>
                </a:rPr>
                <a:t> </a:t>
              </a:r>
              <a:r>
                <a:rPr lang="en-US" sz="2000" dirty="0">
                  <a:solidFill>
                    <a:srgbClr val="0A1E3F"/>
                  </a:solidFill>
                </a:rPr>
                <a:t>as all other operations can be built using it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14DBF5-6487-659C-6517-F99FBD6C4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92" y="1905763"/>
            <a:ext cx="11080725" cy="2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8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3CAD-0144-776D-D361-B3411689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76BE6-5F49-E9C5-0E36-7C3A93FE2E3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571C7CF6-61F1-2D3A-614C-A301C8E7DB6A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Addition and subtraction 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D32E96-F6EE-2CCB-599C-91C066A2F4DF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D8BFC330-F27F-B9CB-24C4-22B61107777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17330-70C5-F4EF-4F3F-977C6D91F7F8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Addition is the most essential arithmetic operation</a:t>
              </a:r>
              <a:r>
                <a:rPr lang="ar-EG" sz="2000" dirty="0">
                  <a:solidFill>
                    <a:srgbClr val="0A1E3F"/>
                  </a:solidFill>
                </a:rPr>
                <a:t> </a:t>
              </a:r>
              <a:r>
                <a:rPr lang="en-US" sz="2000" dirty="0">
                  <a:solidFill>
                    <a:srgbClr val="0A1E3F"/>
                  </a:solidFill>
                </a:rPr>
                <a:t>as all other operations can be built using it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pic>
        <p:nvPicPr>
          <p:cNvPr id="5" name="Picture 4" descr="A close-up of a blue sign&#10;&#10;AI-generated content may be incorrect.">
            <a:extLst>
              <a:ext uri="{FF2B5EF4-FFF2-40B4-BE49-F238E27FC236}">
                <a16:creationId xmlns:a16="http://schemas.microsoft.com/office/drawing/2014/main" id="{2A997B8A-0973-1BC7-F929-70FAD97B8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49" y="1542585"/>
            <a:ext cx="10009272" cy="40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3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46837-E2F5-25D1-9E52-882EEAD8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25BCAC-B239-4119-8A70-03008B309981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24034FB5-25C7-B286-424D-DD11A7CD327E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Addition and subtraction 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535391-E0D6-7F8A-7BFF-493AA42933D6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E4F20464-8656-08FA-B1B2-D2F1F0B4E24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66AEA-826D-CA1F-E120-6CEF16B719D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A subtraction circuit can be easily built from an adder</a:t>
              </a:r>
              <a:r>
                <a:rPr lang="ar-EG" sz="2000" dirty="0">
                  <a:solidFill>
                    <a:srgbClr val="0A1E3F"/>
                  </a:solidFill>
                </a:rPr>
                <a:t> </a:t>
              </a:r>
              <a:r>
                <a:rPr lang="en-US" sz="2000" dirty="0">
                  <a:solidFill>
                    <a:srgbClr val="0A1E3F"/>
                  </a:solidFill>
                </a:rPr>
                <a:t>by using </a:t>
              </a:r>
              <a:r>
                <a:rPr lang="en-US" sz="2000" b="1" dirty="0">
                  <a:solidFill>
                    <a:srgbClr val="0A1E3F"/>
                  </a:solidFill>
                </a:rPr>
                <a:t>2's complement.</a:t>
              </a:r>
              <a:r>
                <a:rPr lang="en-US" sz="2000" dirty="0">
                  <a:solidFill>
                    <a:srgbClr val="0A1E3F"/>
                  </a:solidFill>
                </a:rPr>
                <a:t>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4877C-85FE-A739-34A7-17FF869E49EC}"/>
              </a:ext>
            </a:extLst>
          </p:cNvPr>
          <p:cNvGrpSpPr/>
          <p:nvPr/>
        </p:nvGrpSpPr>
        <p:grpSpPr>
          <a:xfrm>
            <a:off x="839489" y="1641107"/>
            <a:ext cx="11466811" cy="707886"/>
            <a:chOff x="904444" y="1336693"/>
            <a:chExt cx="11466811" cy="707886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6D2DC88E-022D-AB75-F0E4-38FF905B14F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23D93B-91EA-159E-356B-D9132AF23A1B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This way, subtraction becomes: </a:t>
              </a:r>
              <a:r>
                <a:rPr lang="en-US" sz="2000" b="1" dirty="0">
                  <a:solidFill>
                    <a:srgbClr val="0A1E3F"/>
                  </a:solidFill>
                </a:rPr>
                <a:t>A − B = A + (−B).</a:t>
              </a:r>
              <a:br>
                <a:rPr lang="en-US" sz="2000" dirty="0">
                  <a:solidFill>
                    <a:srgbClr val="0A1E3F"/>
                  </a:solidFill>
                </a:rPr>
              </a:b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63A2A11-7256-FEE0-9298-6632D53BB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61" y="1995050"/>
            <a:ext cx="8495714" cy="48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63F3A-408D-3F5D-CA61-4D2E27F9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D5226-1469-EDD8-E973-BEBF7509189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1B3682E2-80C1-DF4E-D37A-9627EED28FF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B216C4-E2E8-578B-02DB-A2320EDFB01C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6" name="!!pc">
              <a:extLst>
                <a:ext uri="{FF2B5EF4-FFF2-40B4-BE49-F238E27FC236}">
                  <a16:creationId xmlns:a16="http://schemas.microsoft.com/office/drawing/2014/main" id="{73E51773-755D-63EA-311E-00AF2AA8A299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99C56-0FC1-5466-4D6C-FE320DEEE278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Multiplication is a basic yet powerful arithmetic operation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9C1FDBF-E71B-0FD5-7670-C952274BB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503" y="2922681"/>
            <a:ext cx="5630671" cy="36951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DC8A8-BAEC-2E10-293D-37325F8D9FF7}"/>
              </a:ext>
            </a:extLst>
          </p:cNvPr>
          <p:cNvGrpSpPr/>
          <p:nvPr/>
        </p:nvGrpSpPr>
        <p:grpSpPr>
          <a:xfrm>
            <a:off x="839489" y="1558337"/>
            <a:ext cx="11466811" cy="400110"/>
            <a:chOff x="904444" y="1336693"/>
            <a:chExt cx="11466811" cy="400110"/>
          </a:xfrm>
        </p:grpSpPr>
        <p:sp>
          <p:nvSpPr>
            <p:cNvPr id="12" name="!!pc">
              <a:extLst>
                <a:ext uri="{FF2B5EF4-FFF2-40B4-BE49-F238E27FC236}">
                  <a16:creationId xmlns:a16="http://schemas.microsoft.com/office/drawing/2014/main" id="{7CD8BB7F-B404-DF91-D325-E8F2C6D2EED2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1F5F7-06E4-112E-A29C-274F093F1606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Multiplication is essential in digital signal processing and graphics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200AAD-5BA7-3ED3-008D-42A649F56738}"/>
              </a:ext>
            </a:extLst>
          </p:cNvPr>
          <p:cNvGrpSpPr/>
          <p:nvPr/>
        </p:nvGrpSpPr>
        <p:grpSpPr>
          <a:xfrm>
            <a:off x="839489" y="2042918"/>
            <a:ext cx="11466811" cy="400110"/>
            <a:chOff x="904444" y="1336693"/>
            <a:chExt cx="11466811" cy="400110"/>
          </a:xfrm>
        </p:grpSpPr>
        <p:sp>
          <p:nvSpPr>
            <p:cNvPr id="15" name="!!pc">
              <a:extLst>
                <a:ext uri="{FF2B5EF4-FFF2-40B4-BE49-F238E27FC236}">
                  <a16:creationId xmlns:a16="http://schemas.microsoft.com/office/drawing/2014/main" id="{74256E5F-FA33-82A9-15C9-741232BEF5F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920C5A-704A-125C-AC53-2720466F54E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It is implemented using specialized circuits for high speed.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E12716-DCA5-969F-53A0-29C6D0C29355}"/>
              </a:ext>
            </a:extLst>
          </p:cNvPr>
          <p:cNvGrpSpPr/>
          <p:nvPr/>
        </p:nvGrpSpPr>
        <p:grpSpPr>
          <a:xfrm>
            <a:off x="839489" y="2485968"/>
            <a:ext cx="11466811" cy="400110"/>
            <a:chOff x="904444" y="1336693"/>
            <a:chExt cx="11466811" cy="400110"/>
          </a:xfrm>
        </p:grpSpPr>
        <p:sp>
          <p:nvSpPr>
            <p:cNvPr id="18" name="!!pc">
              <a:extLst>
                <a:ext uri="{FF2B5EF4-FFF2-40B4-BE49-F238E27FC236}">
                  <a16:creationId xmlns:a16="http://schemas.microsoft.com/office/drawing/2014/main" id="{3421D350-0165-2323-89DC-368F2559DA94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3F0065-F86B-D75D-E4BA-4219D82CE3A0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Multiplication is built on repeated addition but optimized for performance.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78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03E1-CCF1-CC73-6A9F-DE1F0B7E7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AB56A-8DDF-183B-F369-A10FD9D4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9" y="800343"/>
            <a:ext cx="10030022" cy="5743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15E68-3205-01FC-C5A3-2FA00F279C61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7219B583-E4C6-6FD6-702E-2A089FD64BB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:</a:t>
            </a:r>
          </a:p>
        </p:txBody>
      </p:sp>
    </p:spTree>
    <p:extLst>
      <p:ext uri="{BB962C8B-B14F-4D97-AF65-F5344CB8AC3E}">
        <p14:creationId xmlns:p14="http://schemas.microsoft.com/office/powerpoint/2010/main" val="156891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338D-0EFA-0C6E-11F3-83355CBE6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8B013F-F84C-8FAC-A3EF-E7E81339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53" r="9183" b="612"/>
          <a:stretch>
            <a:fillRect/>
          </a:stretch>
        </p:blipFill>
        <p:spPr>
          <a:xfrm>
            <a:off x="6737230" y="0"/>
            <a:ext cx="5529109" cy="685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6DEDF-B6C0-F0F3-813A-31A495D0F1C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24404F15-3BE8-4080-6C28-13C6AF09E521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CD71B-70BB-6A17-5E0C-4BD72A0F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9"/>
          <a:stretch>
            <a:fillRect/>
          </a:stretch>
        </p:blipFill>
        <p:spPr>
          <a:xfrm>
            <a:off x="0" y="1457325"/>
            <a:ext cx="6953249" cy="40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09A45-C7FD-9140-7ECC-96292107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17EA402-4273-287E-C3D0-556343BE45CF}"/>
              </a:ext>
            </a:extLst>
          </p:cNvPr>
          <p:cNvGrpSpPr/>
          <p:nvPr/>
        </p:nvGrpSpPr>
        <p:grpSpPr>
          <a:xfrm>
            <a:off x="876699" y="902610"/>
            <a:ext cx="10531026" cy="612412"/>
            <a:chOff x="898976" y="1059884"/>
            <a:chExt cx="10531026" cy="6124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882BB7-C9CB-BE6F-93CB-8B874EACC90A}"/>
                </a:ext>
              </a:extLst>
            </p:cNvPr>
            <p:cNvSpPr txBox="1"/>
            <p:nvPr/>
          </p:nvSpPr>
          <p:spPr>
            <a:xfrm>
              <a:off x="1247972" y="1059884"/>
              <a:ext cx="10182030" cy="612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6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The design Divided into 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Datapath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control unit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 and 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A1E3F"/>
                  </a:solidFill>
                  <a:effectLst/>
                  <a:latin typeface="Arial" panose="020B0604020202020204" pitchFamily="34" charset="0"/>
                </a:rPr>
                <a:t>memory interface.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1E3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!!pc">
              <a:extLst>
                <a:ext uri="{FF2B5EF4-FFF2-40B4-BE49-F238E27FC236}">
                  <a16:creationId xmlns:a16="http://schemas.microsoft.com/office/drawing/2014/main" id="{1EB984F7-01A9-A599-FD8E-4416F6A8059E}"/>
                </a:ext>
              </a:extLst>
            </p:cNvPr>
            <p:cNvSpPr/>
            <p:nvPr/>
          </p:nvSpPr>
          <p:spPr>
            <a:xfrm rot="5400000">
              <a:off x="898976" y="1290185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B496C71-4938-4014-6E7D-716AFEE9B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8" y="1825450"/>
            <a:ext cx="6425250" cy="4716751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59" name="Picture 5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04AF56A-8FAB-B4F9-B5E1-53FAC438F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8" y="1821342"/>
            <a:ext cx="6425250" cy="4716750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61" name="Picture 60" descr="A diagram of a computer&#10;&#10;Description automatically generated">
            <a:extLst>
              <a:ext uri="{FF2B5EF4-FFF2-40B4-BE49-F238E27FC236}">
                <a16:creationId xmlns:a16="http://schemas.microsoft.com/office/drawing/2014/main" id="{FF48C949-909A-1E10-4780-B46A0D418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8" y="1825449"/>
            <a:ext cx="6425250" cy="4714599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63" name="Picture 62" descr="A diagram of a computer&#10;&#10;Description automatically generated">
            <a:extLst>
              <a:ext uri="{FF2B5EF4-FFF2-40B4-BE49-F238E27FC236}">
                <a16:creationId xmlns:a16="http://schemas.microsoft.com/office/drawing/2014/main" id="{F6DEE08A-CBDC-8455-DFAF-EC736F4FA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8" y="1821570"/>
            <a:ext cx="6425250" cy="4720859"/>
          </a:xfrm>
          <a:prstGeom prst="rect">
            <a:avLst/>
          </a:prstGeom>
          <a:ln>
            <a:solidFill>
              <a:srgbClr val="0A1E3F"/>
            </a:solidFill>
          </a:ln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C5F3A7E-E846-8AB6-88EC-A0B46124EF53}"/>
              </a:ext>
            </a:extLst>
          </p:cNvPr>
          <p:cNvSpPr/>
          <p:nvPr/>
        </p:nvSpPr>
        <p:spPr>
          <a:xfrm>
            <a:off x="2461286" y="1712846"/>
            <a:ext cx="7361853" cy="4933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q">
            <a:extLst>
              <a:ext uri="{FF2B5EF4-FFF2-40B4-BE49-F238E27FC236}">
                <a16:creationId xmlns:a16="http://schemas.microsoft.com/office/drawing/2014/main" id="{0579B931-3FE6-9BB1-DC1B-107E18253655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7" name="!!ff">
            <a:extLst>
              <a:ext uri="{FF2B5EF4-FFF2-40B4-BE49-F238E27FC236}">
                <a16:creationId xmlns:a16="http://schemas.microsoft.com/office/drawing/2014/main" id="{9DB45F96-DFF8-6C0D-0523-4B87A72F744A}"/>
              </a:ext>
            </a:extLst>
          </p:cNvPr>
          <p:cNvSpPr txBox="1">
            <a:spLocks/>
          </p:cNvSpPr>
          <p:nvPr/>
        </p:nvSpPr>
        <p:spPr>
          <a:xfrm>
            <a:off x="172739" y="648308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RISC-V Integration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7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DA1B-949C-DE52-7114-B19BEA96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10EC-0C04-D7AA-9493-4B0B6BAD0CD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54153A38-F101-3840-EA06-57C49BE3845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Optimized Multiplier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AA712-D743-3F53-4205-9DCA5461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13" y="999223"/>
            <a:ext cx="10112493" cy="50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DD9B4-F33B-633B-8393-60AE51E4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D1B99-F218-FFC8-3551-B2574CB66BF1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60D4892C-E445-638B-A5C9-C9964FBE5BE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Optimized Multiplier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580C4-BB2D-BD43-13FA-C0F28EBF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1121624"/>
            <a:ext cx="9021434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95222-A27C-628E-8E95-5A24E1F5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4BC4E7-7289-EBC1-638A-2FB31FDC199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60F462AE-D13A-3B81-2A89-257D4B08272F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Faster Multiplier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C9D44-F24A-3137-9F8D-8A73DD89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1790072"/>
            <a:ext cx="11450648" cy="50043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60EF71-61C8-815C-3823-7D7FDE8329FB}"/>
              </a:ext>
            </a:extLst>
          </p:cNvPr>
          <p:cNvGrpSpPr/>
          <p:nvPr/>
        </p:nvGrpSpPr>
        <p:grpSpPr>
          <a:xfrm>
            <a:off x="839489" y="1121624"/>
            <a:ext cx="11466811" cy="707886"/>
            <a:chOff x="904444" y="1336693"/>
            <a:chExt cx="11466811" cy="707886"/>
          </a:xfrm>
        </p:grpSpPr>
        <p:sp>
          <p:nvSpPr>
            <p:cNvPr id="5" name="!!pc">
              <a:extLst>
                <a:ext uri="{FF2B5EF4-FFF2-40B4-BE49-F238E27FC236}">
                  <a16:creationId xmlns:a16="http://schemas.microsoft.com/office/drawing/2014/main" id="{8541633C-64E4-7BEF-8831-B9484F9D7252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44DE5B-29AC-50E7-11E0-20ECCAE2D96C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Faster multipliers use parallel adders organized in a tree structure, reducing multiplication time from 64 steps to just </a:t>
              </a:r>
              <a:r>
                <a:rPr lang="en-US" sz="2000" b="1" dirty="0">
                  <a:solidFill>
                    <a:srgbClr val="0A1E3F"/>
                  </a:solidFill>
                </a:rPr>
                <a:t>log₂(64) = 6 </a:t>
              </a:r>
              <a:r>
                <a:rPr lang="en-US" sz="2000" dirty="0">
                  <a:solidFill>
                    <a:srgbClr val="0A1E3F"/>
                  </a:solidFill>
                </a:rPr>
                <a:t>steps.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04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B6D9-82C5-66B9-0CC7-2EAE6D73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BA0912-40EA-304A-C245-56702100D36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E4252D01-8EA5-0881-FAA8-2F0966AB0EF7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Code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B412-5ABF-2A4C-C056-792A36C1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46" y="1020412"/>
            <a:ext cx="10098601" cy="58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9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76171-5197-5857-6BE3-484F0516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E040C2-794F-1BC7-9AAD-486F3A8DED9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0CDB55D4-1ABB-5429-5009-DEA6DE4CB01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Code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6D1AA-FBD1-3A95-C487-3F42BAA8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" y="1145943"/>
            <a:ext cx="11070077" cy="56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7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BCAE-4CAE-3509-259D-03EEF8D74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28E3E-0C34-1978-2888-33EDC5D87B3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7A2CDD77-380F-949E-AE1D-CA1448A6A15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Design: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F4B2A-8F6A-0C91-33D7-A73F7655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326"/>
            <a:ext cx="12192000" cy="187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0877D-DD95-7D13-DF17-B50E1F6C6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5040"/>
            <a:ext cx="12192000" cy="2179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22EB0A-F864-C629-C4BD-D83CED44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5855"/>
            <a:ext cx="12192000" cy="16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38AD2-D647-F5DA-BC24-59FD54E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982C6-7BB3-2282-4CF4-ED4929A126C9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420BA736-D482-A378-844F-E2E7B6D393A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Multiplier Testing: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41B6F-ED4D-DA6F-D669-550EAF1E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8"/>
          <a:stretch>
            <a:fillRect/>
          </a:stretch>
        </p:blipFill>
        <p:spPr>
          <a:xfrm>
            <a:off x="272980" y="1414305"/>
            <a:ext cx="11646040" cy="4310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407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6EA7-D286-C24F-8968-B349047E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05F91E1-78AA-661B-E710-BE177CCC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53" r="9183" b="612"/>
          <a:stretch>
            <a:fillRect/>
          </a:stretch>
        </p:blipFill>
        <p:spPr>
          <a:xfrm>
            <a:off x="8982075" y="2996501"/>
            <a:ext cx="3038475" cy="3768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FA52A-6201-1CD3-3D89-5A26EB1B826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B01BE79C-5487-2EB9-12A3-A5C50EB8B9AD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Signed Multiplier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729C6B-A867-62BF-CB5A-3943230C4AD0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8E8B30BD-58C6-D8F4-9B7F-C6C231075DD7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8E8206-A8EE-6DFA-8DB2-0B73434132A4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To multiply signed numbers, we first convert both operands to positive</a:t>
              </a:r>
              <a:r>
                <a:rPr lang="ar-EG" sz="2000" dirty="0">
                  <a:solidFill>
                    <a:srgbClr val="0A1E3F"/>
                  </a:solidFill>
                </a:rPr>
                <a:t>.</a:t>
              </a:r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95C0A0-AFFB-8A76-5EC6-7F5A6D94AEBF}"/>
              </a:ext>
            </a:extLst>
          </p:cNvPr>
          <p:cNvGrpSpPr/>
          <p:nvPr/>
        </p:nvGrpSpPr>
        <p:grpSpPr>
          <a:xfrm>
            <a:off x="839489" y="1848582"/>
            <a:ext cx="11466811" cy="400110"/>
            <a:chOff x="904444" y="1336693"/>
            <a:chExt cx="11466811" cy="400110"/>
          </a:xfrm>
        </p:grpSpPr>
        <p:sp>
          <p:nvSpPr>
            <p:cNvPr id="11" name="!!pc">
              <a:extLst>
                <a:ext uri="{FF2B5EF4-FFF2-40B4-BE49-F238E27FC236}">
                  <a16:creationId xmlns:a16="http://schemas.microsoft.com/office/drawing/2014/main" id="{260ECF7A-141E-911B-E567-B33E0547D198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502392-3A82-5825-FCC4-5F704D2A8B3F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We perform the multiplication normally, ignoring signs during calculation.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94C4F5-771C-CD61-C5F6-FDFCB025641E}"/>
              </a:ext>
            </a:extLst>
          </p:cNvPr>
          <p:cNvGrpSpPr/>
          <p:nvPr/>
        </p:nvGrpSpPr>
        <p:grpSpPr>
          <a:xfrm>
            <a:off x="839489" y="2618480"/>
            <a:ext cx="11466811" cy="400110"/>
            <a:chOff x="904444" y="1336693"/>
            <a:chExt cx="11466811" cy="400110"/>
          </a:xfrm>
        </p:grpSpPr>
        <p:sp>
          <p:nvSpPr>
            <p:cNvPr id="14" name="!!pc">
              <a:extLst>
                <a:ext uri="{FF2B5EF4-FFF2-40B4-BE49-F238E27FC236}">
                  <a16:creationId xmlns:a16="http://schemas.microsoft.com/office/drawing/2014/main" id="{8C49FA7B-F4DC-CEBC-9DE4-E7C890A5326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7644-484C-38E3-A327-F254F56CD53C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After completing the operation, we negate the result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only if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the original signs were different.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EB1E4E-ADB4-1ACB-F535-919622BCBFAA}"/>
              </a:ext>
            </a:extLst>
          </p:cNvPr>
          <p:cNvGrpSpPr/>
          <p:nvPr/>
        </p:nvGrpSpPr>
        <p:grpSpPr>
          <a:xfrm>
            <a:off x="839489" y="3429000"/>
            <a:ext cx="11466811" cy="707886"/>
            <a:chOff x="904444" y="1336693"/>
            <a:chExt cx="11466811" cy="707886"/>
          </a:xfrm>
        </p:grpSpPr>
        <p:sp>
          <p:nvSpPr>
            <p:cNvPr id="18" name="!!pc">
              <a:extLst>
                <a:ext uri="{FF2B5EF4-FFF2-40B4-BE49-F238E27FC236}">
                  <a16:creationId xmlns:a16="http://schemas.microsoft.com/office/drawing/2014/main" id="{FFFF8248-7584-8F8A-2691-3482962C2ABA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CC2A8-8305-D0A2-91D4-B98DF553B911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The same algorithm for unsigned multiplication can be reused</a:t>
              </a:r>
              <a:r>
                <a:rPr lang="ar-EG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by handling</a:t>
              </a:r>
              <a:endParaRPr lang="ar-EG" altLang="en-US" sz="2000" dirty="0">
                <a:solidFill>
                  <a:srgbClr val="0A1E3F"/>
                </a:solidFill>
                <a:latin typeface="Arial" panose="020B0604020202020204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 sign extension during shifting.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E0EE79-0111-228C-3968-A58B3BBAA755}"/>
              </a:ext>
            </a:extLst>
          </p:cNvPr>
          <p:cNvGrpSpPr/>
          <p:nvPr/>
        </p:nvGrpSpPr>
        <p:grpSpPr>
          <a:xfrm>
            <a:off x="839489" y="4283292"/>
            <a:ext cx="11466811" cy="400110"/>
            <a:chOff x="904444" y="1336693"/>
            <a:chExt cx="11466811" cy="400110"/>
          </a:xfrm>
        </p:grpSpPr>
        <p:sp>
          <p:nvSpPr>
            <p:cNvPr id="28" name="!!pc">
              <a:extLst>
                <a:ext uri="{FF2B5EF4-FFF2-40B4-BE49-F238E27FC236}">
                  <a16:creationId xmlns:a16="http://schemas.microsoft.com/office/drawing/2014/main" id="{98DB5086-4365-80B4-3D4F-DF68DD6D313C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29A5C3-7EB6-BF67-3673-D48B212EFDBB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Final result is stored in the lower 64 bits (doubleword) of the product.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25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0452-3385-7D45-8555-AE43C7F1D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90838-452C-07E3-1CC6-D378D1EDB8F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E9CE0056-727A-1E66-CA27-5A9E8B791A8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  <a:p>
            <a:pPr marL="0" indent="0">
              <a:buNone/>
            </a:pPr>
            <a:endParaRPr lang="en-US" sz="2400" u="sng" dirty="0">
              <a:solidFill>
                <a:srgbClr val="051D4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A3B87-FC5C-CECB-6018-6042DA8ED662}"/>
              </a:ext>
            </a:extLst>
          </p:cNvPr>
          <p:cNvGrpSpPr/>
          <p:nvPr/>
        </p:nvGrpSpPr>
        <p:grpSpPr>
          <a:xfrm>
            <a:off x="839489" y="1121624"/>
            <a:ext cx="11466811" cy="400110"/>
            <a:chOff x="904444" y="1336693"/>
            <a:chExt cx="11466811" cy="400110"/>
          </a:xfrm>
        </p:grpSpPr>
        <p:sp>
          <p:nvSpPr>
            <p:cNvPr id="6" name="!!pc">
              <a:extLst>
                <a:ext uri="{FF2B5EF4-FFF2-40B4-BE49-F238E27FC236}">
                  <a16:creationId xmlns:a16="http://schemas.microsoft.com/office/drawing/2014/main" id="{A75A86A0-0086-0165-6440-014EB61E2FBE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B0D6B-6DA1-1C0C-4339-FEA4D01758EA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Division is a fundamental arithmetic operation used to split or compare values.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27113-B5E2-AAF2-1044-5DAD2E79A180}"/>
              </a:ext>
            </a:extLst>
          </p:cNvPr>
          <p:cNvGrpSpPr/>
          <p:nvPr/>
        </p:nvGrpSpPr>
        <p:grpSpPr>
          <a:xfrm>
            <a:off x="839489" y="1542585"/>
            <a:ext cx="11466811" cy="400110"/>
            <a:chOff x="904444" y="1336693"/>
            <a:chExt cx="11466811" cy="400110"/>
          </a:xfrm>
        </p:grpSpPr>
        <p:sp>
          <p:nvSpPr>
            <p:cNvPr id="12" name="!!pc">
              <a:extLst>
                <a:ext uri="{FF2B5EF4-FFF2-40B4-BE49-F238E27FC236}">
                  <a16:creationId xmlns:a16="http://schemas.microsoft.com/office/drawing/2014/main" id="{37155232-17B6-5F80-8FF7-3FF92374C304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5E686C-FF03-1DFE-27FB-C22B02EFBE4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It is more complex and slower than addition, subtraction, and multiplication.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9AF4A-B5FD-DB50-D27B-4D113990CEB7}"/>
              </a:ext>
            </a:extLst>
          </p:cNvPr>
          <p:cNvGrpSpPr/>
          <p:nvPr/>
        </p:nvGrpSpPr>
        <p:grpSpPr>
          <a:xfrm>
            <a:off x="839489" y="2016863"/>
            <a:ext cx="11466811" cy="400110"/>
            <a:chOff x="904444" y="1336693"/>
            <a:chExt cx="11466811" cy="400110"/>
          </a:xfrm>
        </p:grpSpPr>
        <p:sp>
          <p:nvSpPr>
            <p:cNvPr id="15" name="!!pc">
              <a:extLst>
                <a:ext uri="{FF2B5EF4-FFF2-40B4-BE49-F238E27FC236}">
                  <a16:creationId xmlns:a16="http://schemas.microsoft.com/office/drawing/2014/main" id="{2157ACD0-7694-96F4-0572-CDCF0727B2B2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4781EC-843B-3A08-FB9B-5A187F862831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Division is essential in scaling, normalization, and calculating averages.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33C63-D666-4CD9-F495-5475C742F5A9}"/>
              </a:ext>
            </a:extLst>
          </p:cNvPr>
          <p:cNvGrpSpPr/>
          <p:nvPr/>
        </p:nvGrpSpPr>
        <p:grpSpPr>
          <a:xfrm>
            <a:off x="839489" y="2522571"/>
            <a:ext cx="11466811" cy="400110"/>
            <a:chOff x="904444" y="1336693"/>
            <a:chExt cx="11466811" cy="400110"/>
          </a:xfrm>
        </p:grpSpPr>
        <p:sp>
          <p:nvSpPr>
            <p:cNvPr id="18" name="!!pc">
              <a:extLst>
                <a:ext uri="{FF2B5EF4-FFF2-40B4-BE49-F238E27FC236}">
                  <a16:creationId xmlns:a16="http://schemas.microsoft.com/office/drawing/2014/main" id="{29D8E8CF-7914-7843-462D-2FD8F20E4CD7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6FF315-2C32-7E84-5CE0-2F08C98AACE4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Division can be implemented using repeated subtraction and shifts.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9641273-8B3C-2D01-FF07-C6EB519A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897" y="3028279"/>
            <a:ext cx="7010400" cy="35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55D4-FFA7-097A-2EC1-06E08944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49873-ECED-EAD5-9F73-CECC1D53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15" y="787942"/>
            <a:ext cx="10134418" cy="5475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ABEEA-F096-BEBC-E83C-D0F9FDB1D0B4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48DBBBEA-7EB6-D0FC-4AB9-8D70C2596937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</p:txBody>
      </p:sp>
    </p:spTree>
    <p:extLst>
      <p:ext uri="{BB962C8B-B14F-4D97-AF65-F5344CB8AC3E}">
        <p14:creationId xmlns:p14="http://schemas.microsoft.com/office/powerpoint/2010/main" val="71904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0E78-8075-DD4C-177E-2ED121EC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!!q">
            <a:extLst>
              <a:ext uri="{FF2B5EF4-FFF2-40B4-BE49-F238E27FC236}">
                <a16:creationId xmlns:a16="http://schemas.microsoft.com/office/drawing/2014/main" id="{4E8F9D4F-8641-5CFC-274D-EDCDDD8F195B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880E2AF-06FB-3939-23A8-85B645767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5" y="1136722"/>
            <a:ext cx="10160950" cy="5648126"/>
          </a:xfrm>
          <a:prstGeom prst="rect">
            <a:avLst/>
          </a:prstGeom>
        </p:spPr>
      </p:pic>
      <p:sp>
        <p:nvSpPr>
          <p:cNvPr id="12" name="!!ff">
            <a:extLst>
              <a:ext uri="{FF2B5EF4-FFF2-40B4-BE49-F238E27FC236}">
                <a16:creationId xmlns:a16="http://schemas.microsoft.com/office/drawing/2014/main" id="{AF9A408A-F440-D22E-7025-F00195DF397D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Results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8549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AF5A3-D009-9CF4-8EC5-C4A967B7A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D260B-DF5A-C49D-E563-2F4EE511A0A3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C5CD4928-300D-1EBA-2642-0E909BF73296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D58F2-6624-DD91-5DAA-3424D50E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"/>
          <a:stretch>
            <a:fillRect/>
          </a:stretch>
        </p:blipFill>
        <p:spPr>
          <a:xfrm>
            <a:off x="172739" y="1524477"/>
            <a:ext cx="6495159" cy="3585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A247E-70F5-F762-480A-E34BFD655F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34" r="11268"/>
          <a:stretch>
            <a:fillRect/>
          </a:stretch>
        </p:blipFill>
        <p:spPr>
          <a:xfrm>
            <a:off x="6334125" y="0"/>
            <a:ext cx="585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B900-A196-FF51-F93D-6CFE0C2C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D1608-B601-5907-B35F-FCE5E3B20A79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15D5B11E-C96D-BFEB-0ABB-DDFCB641D4C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4A8EF-A643-0467-DFF1-38A0C569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26" y="1017570"/>
            <a:ext cx="9878324" cy="55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0C26F-A434-0C79-0BE1-34C66DC3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516391-A3DA-B064-78DE-E3CFBE79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694943"/>
            <a:ext cx="11088647" cy="5468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D02F0-C690-F377-5812-516247F245AB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939EECEE-26C3-D842-EC6C-29B53B772140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</p:txBody>
      </p:sp>
    </p:spTree>
    <p:extLst>
      <p:ext uri="{BB962C8B-B14F-4D97-AF65-F5344CB8AC3E}">
        <p14:creationId xmlns:p14="http://schemas.microsoft.com/office/powerpoint/2010/main" val="106541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4DABA-89D0-B115-648F-8A40EE89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DE10E7-C85A-F147-84E5-CF8E4429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7" y="1716345"/>
            <a:ext cx="7150641" cy="3526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8D084-D346-116A-0EC8-7AA1A514236F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AAED275E-7446-9823-FD28-F184843808A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:</a:t>
            </a:r>
          </a:p>
        </p:txBody>
      </p:sp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535F4002-F6CC-F1CD-B6E8-79C1B7AB3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298" y="0"/>
            <a:ext cx="4307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0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3B4A9-EACF-9F0D-3FD5-6F510E28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81D84-1234-A7ED-859F-BC15F1899E9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F9408F22-2CB5-518B-92C7-72E241079A50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E12B7-E85F-F370-DEB4-D3DC0330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0"/>
          <a:stretch>
            <a:fillRect/>
          </a:stretch>
        </p:blipFill>
        <p:spPr>
          <a:xfrm>
            <a:off x="6096000" y="243191"/>
            <a:ext cx="5563862" cy="6408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69600-7ECD-EB06-42CF-CCDB1E5C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61"/>
          <a:stretch>
            <a:fillRect/>
          </a:stretch>
        </p:blipFill>
        <p:spPr>
          <a:xfrm>
            <a:off x="611775" y="1047116"/>
            <a:ext cx="5010812" cy="56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516B-4C6E-D486-99B2-996AE659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90BC5-46C0-0C1B-D31D-5273F2EE89F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AF6C3CDE-BAB1-8777-F064-6035B2E2A669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Design: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9CF0-AD64-174E-EB5A-EFD66244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1736"/>
            <a:ext cx="12192000" cy="346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999C8-5C6A-C8BA-611D-5768BE04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496"/>
            <a:ext cx="12192000" cy="23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DE797-A346-B0EE-A94A-BC8D363B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20534-8636-B215-5CC3-88AE7C4AE74D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B774BB0F-0A5E-99A3-4321-58BBCB26064B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Divisor Testing: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C351F-6D37-1632-A28A-0F835C17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0"/>
          <a:stretch>
            <a:fillRect/>
          </a:stretch>
        </p:blipFill>
        <p:spPr>
          <a:xfrm>
            <a:off x="155092" y="1390685"/>
            <a:ext cx="11896700" cy="45439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96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C02-A513-BC2B-94E5-F6D4134C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1F7FC-5800-74BB-0182-52B306BEE80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D0DA41B1-FA13-7642-44E0-4816228CBDBF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15D0BF-C1B4-F94B-AFAB-9522F92BD5C8}"/>
              </a:ext>
            </a:extLst>
          </p:cNvPr>
          <p:cNvGrpSpPr/>
          <p:nvPr/>
        </p:nvGrpSpPr>
        <p:grpSpPr>
          <a:xfrm>
            <a:off x="906164" y="1121624"/>
            <a:ext cx="11466811" cy="400110"/>
            <a:chOff x="904444" y="1336693"/>
            <a:chExt cx="11466811" cy="400110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8317F53F-6CE3-FA3F-E830-E9A200DEC4C5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A80E5F-52AB-366C-E18C-AC5522DF1D09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Used when operands can be positive or negative.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2452E2-B4B1-AF25-FB23-121DF897EA20}"/>
              </a:ext>
            </a:extLst>
          </p:cNvPr>
          <p:cNvGrpSpPr/>
          <p:nvPr/>
        </p:nvGrpSpPr>
        <p:grpSpPr>
          <a:xfrm>
            <a:off x="906164" y="1648527"/>
            <a:ext cx="11466811" cy="400110"/>
            <a:chOff x="904444" y="1336693"/>
            <a:chExt cx="11466811" cy="400110"/>
          </a:xfrm>
        </p:grpSpPr>
        <p:sp>
          <p:nvSpPr>
            <p:cNvPr id="11" name="!!pc">
              <a:extLst>
                <a:ext uri="{FF2B5EF4-FFF2-40B4-BE49-F238E27FC236}">
                  <a16:creationId xmlns:a16="http://schemas.microsoft.com/office/drawing/2014/main" id="{18643996-18AD-35E0-6459-6CDF40232AA3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942F4-62B2-6226-2158-A9ECC1DB05D1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Requires special handling for</a:t>
              </a:r>
              <a:r>
                <a:rPr lang="ar-EG" sz="2000" dirty="0">
                  <a:solidFill>
                    <a:srgbClr val="0A1E3F"/>
                  </a:solidFill>
                </a:rPr>
                <a:t> </a:t>
              </a:r>
              <a:r>
                <a:rPr lang="en-US" sz="2000" dirty="0">
                  <a:solidFill>
                    <a:srgbClr val="0A1E3F"/>
                  </a:solidFill>
                </a:rPr>
                <a:t>sign bits.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17538-0D8C-CCD9-ECF9-C9FD0CE5FA75}"/>
              </a:ext>
            </a:extLst>
          </p:cNvPr>
          <p:cNvGrpSpPr/>
          <p:nvPr/>
        </p:nvGrpSpPr>
        <p:grpSpPr>
          <a:xfrm>
            <a:off x="906164" y="2218370"/>
            <a:ext cx="11466811" cy="400110"/>
            <a:chOff x="904444" y="1336693"/>
            <a:chExt cx="11466811" cy="400110"/>
          </a:xfrm>
        </p:grpSpPr>
        <p:sp>
          <p:nvSpPr>
            <p:cNvPr id="15" name="!!pc">
              <a:extLst>
                <a:ext uri="{FF2B5EF4-FFF2-40B4-BE49-F238E27FC236}">
                  <a16:creationId xmlns:a16="http://schemas.microsoft.com/office/drawing/2014/main" id="{7BF0ED44-4FC2-188A-2544-D10342FF4DA9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CB419C-B7F7-FA70-3FE4-7421851471B9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Common method: convert inputs to positive, then adjust sign at the end.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4BCD2-4304-B9F6-CEF9-2641AA3E53F9}"/>
              </a:ext>
            </a:extLst>
          </p:cNvPr>
          <p:cNvGrpSpPr/>
          <p:nvPr/>
        </p:nvGrpSpPr>
        <p:grpSpPr>
          <a:xfrm>
            <a:off x="906164" y="2786975"/>
            <a:ext cx="11466811" cy="400110"/>
            <a:chOff x="904444" y="1336693"/>
            <a:chExt cx="11466811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0657BF47-4BE5-1A84-49B7-32BEE873CAA9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5B98AF-EF7E-66FF-4FF1-DABD8B2D64DC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Same multiplication logic as unsigned, with minor changes.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53CC6D-73B0-0C0D-A402-4E86BF7FDC05}"/>
              </a:ext>
            </a:extLst>
          </p:cNvPr>
          <p:cNvGrpSpPr/>
          <p:nvPr/>
        </p:nvGrpSpPr>
        <p:grpSpPr>
          <a:xfrm>
            <a:off x="906164" y="3335292"/>
            <a:ext cx="11466811" cy="400110"/>
            <a:chOff x="904444" y="1336693"/>
            <a:chExt cx="11466811" cy="400110"/>
          </a:xfrm>
        </p:grpSpPr>
        <p:sp>
          <p:nvSpPr>
            <p:cNvPr id="26" name="!!pc">
              <a:extLst>
                <a:ext uri="{FF2B5EF4-FFF2-40B4-BE49-F238E27FC236}">
                  <a16:creationId xmlns:a16="http://schemas.microsoft.com/office/drawing/2014/main" id="{F0807BCF-5B9E-CFDB-2E42-0E81DC946B1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4CE049-E468-7737-5AF1-0010D9F083F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Sign extension is needed during shifting steps.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235498-A4E6-40CA-D0B1-0340465B8683}"/>
              </a:ext>
            </a:extLst>
          </p:cNvPr>
          <p:cNvGrpSpPr/>
          <p:nvPr/>
        </p:nvGrpSpPr>
        <p:grpSpPr>
          <a:xfrm>
            <a:off x="906164" y="3926549"/>
            <a:ext cx="11466811" cy="400110"/>
            <a:chOff x="904444" y="1336693"/>
            <a:chExt cx="11466811" cy="400110"/>
          </a:xfrm>
        </p:grpSpPr>
        <p:sp>
          <p:nvSpPr>
            <p:cNvPr id="32" name="!!pc">
              <a:extLst>
                <a:ext uri="{FF2B5EF4-FFF2-40B4-BE49-F238E27FC236}">
                  <a16:creationId xmlns:a16="http://schemas.microsoft.com/office/drawing/2014/main" id="{14A3E141-2DB6-FD6F-41E2-DAB759DE97D9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C4E8FB-3A42-B63A-115E-1C8898DB5670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Final product is </a:t>
              </a:r>
              <a:r>
                <a:rPr lang="en-US" sz="2000" b="1" dirty="0">
                  <a:solidFill>
                    <a:srgbClr val="0A1E3F"/>
                  </a:solidFill>
                </a:rPr>
                <a:t>negated</a:t>
              </a:r>
              <a:r>
                <a:rPr lang="en-US" sz="2000" dirty="0">
                  <a:solidFill>
                    <a:srgbClr val="0A1E3F"/>
                  </a:solidFill>
                </a:rPr>
                <a:t> only if the input signs are different.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A38274-8B54-A142-1904-7F62DC97AED6}"/>
              </a:ext>
            </a:extLst>
          </p:cNvPr>
          <p:cNvGrpSpPr/>
          <p:nvPr/>
        </p:nvGrpSpPr>
        <p:grpSpPr>
          <a:xfrm>
            <a:off x="906164" y="4516568"/>
            <a:ext cx="11466811" cy="400110"/>
            <a:chOff x="904444" y="1336693"/>
            <a:chExt cx="11466811" cy="400110"/>
          </a:xfrm>
        </p:grpSpPr>
        <p:sp>
          <p:nvSpPr>
            <p:cNvPr id="39" name="!!pc">
              <a:extLst>
                <a:ext uri="{FF2B5EF4-FFF2-40B4-BE49-F238E27FC236}">
                  <a16:creationId xmlns:a16="http://schemas.microsoft.com/office/drawing/2014/main" id="{3138C92F-1B47-D8A3-F9A6-F5B8EB7C484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BB1D16-87E7-2AA7-188C-02268A1880A8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Efficient reuse of unsigned multiplier hardware.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9102098-F570-6976-8223-A8FA905F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24" y="5484328"/>
            <a:ext cx="10745301" cy="122976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690D83A-73D1-945E-46C4-63E180BB9D71}"/>
              </a:ext>
            </a:extLst>
          </p:cNvPr>
          <p:cNvGrpSpPr/>
          <p:nvPr/>
        </p:nvGrpSpPr>
        <p:grpSpPr>
          <a:xfrm>
            <a:off x="906164" y="5063367"/>
            <a:ext cx="11466811" cy="400110"/>
            <a:chOff x="904444" y="1336693"/>
            <a:chExt cx="11466811" cy="400110"/>
          </a:xfrm>
        </p:grpSpPr>
        <p:sp>
          <p:nvSpPr>
            <p:cNvPr id="44" name="!!pc">
              <a:extLst>
                <a:ext uri="{FF2B5EF4-FFF2-40B4-BE49-F238E27FC236}">
                  <a16:creationId xmlns:a16="http://schemas.microsoft.com/office/drawing/2014/main" id="{66E8C041-53A5-F75B-DFD2-4D80733F592E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67AE71-6842-B5BC-6DB1-25D786A5D794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We use IEEE 754 Floating-Point Standard.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2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CB5DF-FB5B-D956-2AAF-FC041023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D3215C-7C16-00B2-CD18-26D4D5455E8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71D6B47A-CB30-7EE0-3A09-16F6843B274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02EF4-1ABC-AA63-1EC8-FD3008A6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11" y="0"/>
            <a:ext cx="4105278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0F1EB32-A283-92A7-024B-A14B62DA977F}"/>
              </a:ext>
            </a:extLst>
          </p:cNvPr>
          <p:cNvGrpSpPr/>
          <p:nvPr/>
        </p:nvGrpSpPr>
        <p:grpSpPr>
          <a:xfrm>
            <a:off x="906164" y="2289706"/>
            <a:ext cx="11466811" cy="400110"/>
            <a:chOff x="904444" y="1336693"/>
            <a:chExt cx="11466811" cy="400110"/>
          </a:xfrm>
        </p:grpSpPr>
        <p:sp>
          <p:nvSpPr>
            <p:cNvPr id="8" name="!!pc">
              <a:extLst>
                <a:ext uri="{FF2B5EF4-FFF2-40B4-BE49-F238E27FC236}">
                  <a16:creationId xmlns:a16="http://schemas.microsoft.com/office/drawing/2014/main" id="{0060583E-6124-EC80-9671-A1532EFD824F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9A87D0-645A-3A98-D741-50B8B6A8E348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Once aligned, the mantissas (fractions) are added.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7DADB3-0160-4CE1-8A7E-8F88E353D61E}"/>
              </a:ext>
            </a:extLst>
          </p:cNvPr>
          <p:cNvGrpSpPr/>
          <p:nvPr/>
        </p:nvGrpSpPr>
        <p:grpSpPr>
          <a:xfrm>
            <a:off x="906164" y="1716345"/>
            <a:ext cx="11466811" cy="400110"/>
            <a:chOff x="904444" y="1336693"/>
            <a:chExt cx="11466811" cy="400110"/>
          </a:xfrm>
        </p:grpSpPr>
        <p:sp>
          <p:nvSpPr>
            <p:cNvPr id="11" name="!!pc">
              <a:extLst>
                <a:ext uri="{FF2B5EF4-FFF2-40B4-BE49-F238E27FC236}">
                  <a16:creationId xmlns:a16="http://schemas.microsoft.com/office/drawing/2014/main" id="{73BE3314-2926-2381-DF46-CEE8C72FFFCE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B072F-E88D-EABD-D7FE-76EF04E966E8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Number with the smaller exponent is </a:t>
              </a:r>
              <a:r>
                <a:rPr lang="en-US" altLang="en-US" sz="2000" b="1" dirty="0">
                  <a:solidFill>
                    <a:srgbClr val="0A1E3F"/>
                  </a:solidFill>
                  <a:latin typeface="Arial" panose="020B0604020202020204" pitchFamily="34" charset="0"/>
                </a:rPr>
                <a:t>shifted right 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D72E-0192-B917-A138-E438CD0E1B36}"/>
              </a:ext>
            </a:extLst>
          </p:cNvPr>
          <p:cNvGrpSpPr/>
          <p:nvPr/>
        </p:nvGrpSpPr>
        <p:grpSpPr>
          <a:xfrm>
            <a:off x="906164" y="1141746"/>
            <a:ext cx="11466811" cy="400110"/>
            <a:chOff x="904444" y="1336693"/>
            <a:chExt cx="11466811" cy="400110"/>
          </a:xfrm>
        </p:grpSpPr>
        <p:sp>
          <p:nvSpPr>
            <p:cNvPr id="14" name="!!pc">
              <a:extLst>
                <a:ext uri="{FF2B5EF4-FFF2-40B4-BE49-F238E27FC236}">
                  <a16:creationId xmlns:a16="http://schemas.microsoft.com/office/drawing/2014/main" id="{8F38EB5C-8223-A5D4-D745-1BB48328BC84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2B0E65-A8B3-8EB7-99EC-21F618344D3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Involves aligning the exponents before adding the numbers.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8F0846-A63A-BE2D-4861-C3DF732BF959}"/>
              </a:ext>
            </a:extLst>
          </p:cNvPr>
          <p:cNvGrpSpPr/>
          <p:nvPr/>
        </p:nvGrpSpPr>
        <p:grpSpPr>
          <a:xfrm>
            <a:off x="906164" y="2883918"/>
            <a:ext cx="11466811" cy="400110"/>
            <a:chOff x="904444" y="1336693"/>
            <a:chExt cx="11466811" cy="400110"/>
          </a:xfrm>
        </p:grpSpPr>
        <p:sp>
          <p:nvSpPr>
            <p:cNvPr id="17" name="!!pc">
              <a:extLst>
                <a:ext uri="{FF2B5EF4-FFF2-40B4-BE49-F238E27FC236}">
                  <a16:creationId xmlns:a16="http://schemas.microsoft.com/office/drawing/2014/main" id="{8504439D-512E-E1BC-53E8-2D928BE89337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24DEB5-93BE-758F-DFCE-350BE9B08120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</a:rPr>
                <a:t>May involve rounding to fit the result within limited precision</a:t>
              </a:r>
              <a:r>
                <a:rPr lang="en-US" altLang="en-US" sz="2000" dirty="0">
                  <a:solidFill>
                    <a:srgbClr val="0A1E3F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A32718-75FF-9053-34D5-8A85C8C2FAA4}"/>
              </a:ext>
            </a:extLst>
          </p:cNvPr>
          <p:cNvGrpSpPr/>
          <p:nvPr/>
        </p:nvGrpSpPr>
        <p:grpSpPr>
          <a:xfrm>
            <a:off x="906164" y="3503331"/>
            <a:ext cx="11466811" cy="400110"/>
            <a:chOff x="904444" y="1336693"/>
            <a:chExt cx="11466811" cy="400110"/>
          </a:xfrm>
        </p:grpSpPr>
        <p:sp>
          <p:nvSpPr>
            <p:cNvPr id="20" name="!!pc">
              <a:extLst>
                <a:ext uri="{FF2B5EF4-FFF2-40B4-BE49-F238E27FC236}">
                  <a16:creationId xmlns:a16="http://schemas.microsoft.com/office/drawing/2014/main" id="{3CEB00E4-2414-EA2E-3AAE-F58F61A82497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D2F4E5-DF49-0551-B835-B348235A96C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Used heavily in scientific, engineering, and graphics.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E8D62E-13FF-24F1-4D5A-0A54A90BB244}"/>
              </a:ext>
            </a:extLst>
          </p:cNvPr>
          <p:cNvGrpSpPr/>
          <p:nvPr/>
        </p:nvGrpSpPr>
        <p:grpSpPr>
          <a:xfrm>
            <a:off x="906164" y="4121506"/>
            <a:ext cx="11466811" cy="400110"/>
            <a:chOff x="904444" y="1336693"/>
            <a:chExt cx="11466811" cy="400110"/>
          </a:xfrm>
        </p:grpSpPr>
        <p:sp>
          <p:nvSpPr>
            <p:cNvPr id="31" name="!!pc">
              <a:extLst>
                <a:ext uri="{FF2B5EF4-FFF2-40B4-BE49-F238E27FC236}">
                  <a16:creationId xmlns:a16="http://schemas.microsoft.com/office/drawing/2014/main" id="{1B247CBB-B042-DCCC-C7ED-53FACAA9C3C6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252BB2-8174-2A0C-A596-ADE3EA24B4BD}"/>
                </a:ext>
              </a:extLst>
            </p:cNvPr>
            <p:cNvSpPr txBox="1"/>
            <p:nvPr/>
          </p:nvSpPr>
          <p:spPr>
            <a:xfrm>
              <a:off x="1259441" y="1336693"/>
              <a:ext cx="111118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A1E3F"/>
                  </a:solidFill>
                </a:rPr>
                <a:t>More complex than integer addition due to alignment</a:t>
              </a:r>
              <a:r>
                <a:rPr lang="en-US" altLang="en-US" sz="2000" dirty="0">
                  <a:latin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84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24D91-52AC-AA2C-169B-48922F427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32BDE-8844-4AE4-0B89-23E8F25142A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C985692C-B0F4-43CF-C622-64A95439D88A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Examples: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C35C4-3443-A163-DF4B-51DAEBF8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" y="1441450"/>
            <a:ext cx="6035040" cy="4932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7A76C-52DA-2529-4185-1BDCDDAE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255" y="1440815"/>
            <a:ext cx="6017895" cy="46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9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A266-464A-9140-0D83-6056E359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EF465F-DF8E-AA59-EB12-F0E63D4D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64" b="-1"/>
          <a:stretch/>
        </p:blipFill>
        <p:spPr>
          <a:xfrm>
            <a:off x="6515100" y="1107747"/>
            <a:ext cx="5386227" cy="3946729"/>
          </a:xfrm>
          <a:prstGeom prst="rect">
            <a:avLst/>
          </a:prstGeom>
          <a:ln>
            <a:solidFill>
              <a:srgbClr val="0A1E3F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A27A2DA-7F8F-F2D2-9108-DFD0F2AC9B4A}"/>
              </a:ext>
            </a:extLst>
          </p:cNvPr>
          <p:cNvGrpSpPr/>
          <p:nvPr/>
        </p:nvGrpSpPr>
        <p:grpSpPr>
          <a:xfrm>
            <a:off x="722874" y="1379188"/>
            <a:ext cx="8039532" cy="400110"/>
            <a:chOff x="904444" y="1336693"/>
            <a:chExt cx="8039532" cy="400110"/>
          </a:xfrm>
        </p:grpSpPr>
        <p:sp>
          <p:nvSpPr>
            <p:cNvPr id="10" name="!!pc">
              <a:extLst>
                <a:ext uri="{FF2B5EF4-FFF2-40B4-BE49-F238E27FC236}">
                  <a16:creationId xmlns:a16="http://schemas.microsoft.com/office/drawing/2014/main" id="{2B6DBE33-D2DC-F746-9814-6E7413B6E3D0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D7A393-B408-2FB9-B3FA-9BB1E7223D57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 The cycle time of the single-cycle processor is :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BDF9BA7-F3B2-D2A7-87BD-E30F592A8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275" t="-4004"/>
          <a:stretch/>
        </p:blipFill>
        <p:spPr>
          <a:xfrm>
            <a:off x="1194015" y="1906392"/>
            <a:ext cx="5092485" cy="299089"/>
          </a:xfrm>
          <a:prstGeom prst="rect">
            <a:avLst/>
          </a:prstGeom>
          <a:ln>
            <a:solidFill>
              <a:srgbClr val="0A1E3F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049185-B10E-8802-C73F-EB3B2CFBEC0D}"/>
              </a:ext>
            </a:extLst>
          </p:cNvPr>
          <p:cNvGrpSpPr/>
          <p:nvPr/>
        </p:nvGrpSpPr>
        <p:grpSpPr>
          <a:xfrm>
            <a:off x="722874" y="2434007"/>
            <a:ext cx="8039532" cy="400110"/>
            <a:chOff x="904444" y="1336693"/>
            <a:chExt cx="8039532" cy="400110"/>
          </a:xfrm>
        </p:grpSpPr>
        <p:sp>
          <p:nvSpPr>
            <p:cNvPr id="22" name="!!pc">
              <a:extLst>
                <a:ext uri="{FF2B5EF4-FFF2-40B4-BE49-F238E27FC236}">
                  <a16:creationId xmlns:a16="http://schemas.microsoft.com/office/drawing/2014/main" id="{3E0D7402-6D98-DDE4-3496-B26B9CA258FF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401FBE-7914-BE36-FB36-C20DA71566DE}"/>
                </a:ext>
              </a:extLst>
            </p:cNvPr>
            <p:cNvSpPr txBox="1"/>
            <p:nvPr/>
          </p:nvSpPr>
          <p:spPr>
            <a:xfrm>
              <a:off x="1259442" y="1336693"/>
              <a:ext cx="76845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A1E3F"/>
                  </a:solidFill>
                </a:rPr>
                <a:t> Processor frequancy will be 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004B7-5A2A-45C9-0377-AC80487DF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286" y="2953455"/>
            <a:ext cx="4476750" cy="676275"/>
          </a:xfrm>
          <a:prstGeom prst="rect">
            <a:avLst/>
          </a:prstGeom>
          <a:ln>
            <a:solidFill>
              <a:srgbClr val="0A1E3F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95205E8-64FF-45FE-A270-8B3D04A65235}"/>
              </a:ext>
            </a:extLst>
          </p:cNvPr>
          <p:cNvGrpSpPr/>
          <p:nvPr/>
        </p:nvGrpSpPr>
        <p:grpSpPr>
          <a:xfrm>
            <a:off x="669224" y="3867975"/>
            <a:ext cx="5845876" cy="1015663"/>
            <a:chOff x="904444" y="1336693"/>
            <a:chExt cx="5845876" cy="1015663"/>
          </a:xfrm>
        </p:grpSpPr>
        <p:sp>
          <p:nvSpPr>
            <p:cNvPr id="28" name="!!pc">
              <a:extLst>
                <a:ext uri="{FF2B5EF4-FFF2-40B4-BE49-F238E27FC236}">
                  <a16:creationId xmlns:a16="http://schemas.microsoft.com/office/drawing/2014/main" id="{7BE0C98C-4032-67BE-4879-80AC1C994CB1}"/>
                </a:ext>
              </a:extLst>
            </p:cNvPr>
            <p:cNvSpPr/>
            <p:nvPr/>
          </p:nvSpPr>
          <p:spPr>
            <a:xfrm rot="5400000">
              <a:off x="904444" y="1357544"/>
              <a:ext cx="357170" cy="357170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CFCCE7-698F-813F-C2E9-6AB2FE436BFC}"/>
                </a:ext>
              </a:extLst>
            </p:cNvPr>
            <p:cNvSpPr txBox="1"/>
            <p:nvPr/>
          </p:nvSpPr>
          <p:spPr>
            <a:xfrm>
              <a:off x="1259441" y="1336693"/>
              <a:ext cx="549087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 dirty="0">
                  <a:solidFill>
                    <a:srgbClr val="0A1E3F"/>
                  </a:solidFill>
                </a:rPr>
                <a:t>100 billion instructions are used as a benchmark in computer architecture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endParaRPr lang="en-US" sz="2000" dirty="0">
                <a:solidFill>
                  <a:srgbClr val="0A1E3F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579CDEF-F759-0AD4-F0CB-5286B9DB2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015" y="5269725"/>
            <a:ext cx="5092484" cy="367933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B8A45A-EDD6-FE70-4301-8530088D7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015" y="4636309"/>
            <a:ext cx="5092484" cy="418168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286514-070B-9DCB-3C9A-B5D735023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868" y="5829018"/>
            <a:ext cx="3807732" cy="647508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46A868-1E8A-DF50-4B6D-79892B4138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3951" y="5244719"/>
            <a:ext cx="3572199" cy="660499"/>
          </a:xfrm>
          <a:prstGeom prst="rect">
            <a:avLst/>
          </a:prstGeom>
          <a:ln>
            <a:solidFill>
              <a:srgbClr val="0A1E3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84710F-63EE-141D-2D9E-56B5BBD3F9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3951" y="5983985"/>
            <a:ext cx="3572199" cy="586702"/>
          </a:xfrm>
          <a:prstGeom prst="rect">
            <a:avLst/>
          </a:prstGeom>
          <a:ln>
            <a:solidFill>
              <a:srgbClr val="0A1E3F"/>
            </a:solidFill>
          </a:ln>
        </p:spPr>
      </p:pic>
      <p:sp>
        <p:nvSpPr>
          <p:cNvPr id="3" name="!!q">
            <a:extLst>
              <a:ext uri="{FF2B5EF4-FFF2-40B4-BE49-F238E27FC236}">
                <a16:creationId xmlns:a16="http://schemas.microsoft.com/office/drawing/2014/main" id="{920481EE-CD48-F465-FCDE-6BFA360C21D8}"/>
              </a:ext>
            </a:extLst>
          </p:cNvPr>
          <p:cNvSpPr txBox="1"/>
          <p:nvPr/>
        </p:nvSpPr>
        <p:spPr>
          <a:xfrm>
            <a:off x="256032" y="73152"/>
            <a:ext cx="4159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</a:rPr>
              <a:t>Checkpoint Achieved</a:t>
            </a:r>
          </a:p>
        </p:txBody>
      </p:sp>
      <p:sp>
        <p:nvSpPr>
          <p:cNvPr id="4" name="!!ff">
            <a:extLst>
              <a:ext uri="{FF2B5EF4-FFF2-40B4-BE49-F238E27FC236}">
                <a16:creationId xmlns:a16="http://schemas.microsoft.com/office/drawing/2014/main" id="{14608FE9-1A7B-0764-F7F7-C052C80BA148}"/>
              </a:ext>
            </a:extLst>
          </p:cNvPr>
          <p:cNvSpPr txBox="1">
            <a:spLocks/>
          </p:cNvSpPr>
          <p:nvPr/>
        </p:nvSpPr>
        <p:spPr>
          <a:xfrm>
            <a:off x="172739" y="723993"/>
            <a:ext cx="5211024" cy="43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51D40"/>
                </a:solidFill>
              </a:rPr>
              <a:t>           </a:t>
            </a:r>
            <a:r>
              <a:rPr lang="en-US" sz="2400" u="sng" dirty="0">
                <a:solidFill>
                  <a:srgbClr val="051D40"/>
                </a:solidFill>
              </a:rPr>
              <a:t>Results </a:t>
            </a:r>
            <a:r>
              <a:rPr lang="en-US" sz="2000" u="sng" dirty="0">
                <a:solidFill>
                  <a:srgbClr val="051D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455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2E8B-B113-7353-8931-57A81EDF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0E7443-325D-4FC4-0865-403620C03B08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BFCDF4B3-0276-8EFC-DFA5-097FDBFE3EB8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4A941-4466-E45A-8FDD-E7AA7017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994713"/>
            <a:ext cx="10172700" cy="55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0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DA660-14D8-852B-BB9A-E0099D0E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A9442-5271-0D0F-36E4-4777450A4F61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2E2193D1-CEF3-5780-C25A-FED0FD585482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D40B8-9CAF-184B-966C-1D3F9771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121624"/>
            <a:ext cx="10858500" cy="5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BD20-2926-31FB-EB92-0122EE2E5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66AD9-E201-E968-0829-7D1BFBEDF1FD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9D2A3BFE-BF7E-1D89-47F7-9502F6E445AF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Design: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2A6C2-5A49-176C-109D-41A8FBC8C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707"/>
            <a:ext cx="12192000" cy="5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16C02-7F84-E012-0510-3E82B824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65B59-9E71-48F6-D8EA-99820C5DE96E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9A7CECA8-F966-A42E-20C8-10E0E78F4A3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Testing:</a:t>
            </a:r>
          </a:p>
        </p:txBody>
      </p:sp>
      <p:pic>
        <p:nvPicPr>
          <p:cNvPr id="10" name="Picture 9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A9865EAC-0771-77A2-3B1D-2A376604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9" y="1652812"/>
            <a:ext cx="11820211" cy="42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446F0-0E6E-41C3-1D3B-DD20D0A6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913BD-E317-BF37-FA5D-CAF8992BFBE0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B42BC156-9698-D9DF-16F3-D4C24338AB3C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Addition Testing: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B1AF73-A8F8-9985-ACFB-DF47D3CB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4" y="1385822"/>
            <a:ext cx="11805719" cy="43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E09A4-A2A3-808C-84DE-1754C856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885E655-5FC7-2DB6-04F0-283C1FC6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09" y="0"/>
            <a:ext cx="48382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D4E44-BE94-79F8-E61E-1F722B949672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EA2A746C-189B-E8CC-BE90-D620CAB971E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</p:spTree>
    <p:extLst>
      <p:ext uri="{BB962C8B-B14F-4D97-AF65-F5344CB8AC3E}">
        <p14:creationId xmlns:p14="http://schemas.microsoft.com/office/powerpoint/2010/main" val="193734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A1CB8-5633-5C83-6B30-10D42752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E37C26F-81C5-54ED-4A36-BA6468DC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5" y="1000125"/>
            <a:ext cx="3936183" cy="5579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A537A-2A2B-5F96-B99C-BCB8617EAB4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2459C66B-0A8D-F860-94A5-598DC8BC802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5CB7E-27BD-B277-D6EE-8966F7C1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9" y="108111"/>
            <a:ext cx="7317559" cy="668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7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088BF-5C58-9257-404E-9ED2A5C0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34A0C-9081-1813-4BD4-C824A223E650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05FF96E1-6438-FEE8-A97E-3FDD5F9B22AF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DD50B-1631-7478-9B3B-84E3C59C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" y="1062539"/>
            <a:ext cx="5806061" cy="5410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ADE5C-DC75-173F-6B35-C39E67B8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749"/>
          <a:stretch>
            <a:fillRect/>
          </a:stretch>
        </p:blipFill>
        <p:spPr>
          <a:xfrm>
            <a:off x="6224012" y="1062539"/>
            <a:ext cx="5888477" cy="54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2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70486-D9FA-5B6D-C4F8-57E602C3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ABF08-0D23-46A1-0840-3B543DB7642A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F8FCABF9-8836-7DC4-F9ED-246C66B1D305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9C30-2F42-D93E-1D1B-328964C2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812"/>
            <a:ext cx="12192000" cy="39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8F5C9-353B-44CB-BDD9-42BDFCD74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37026-B55C-D620-DF8F-5BEECAC0A97C}"/>
              </a:ext>
            </a:extLst>
          </p:cNvPr>
          <p:cNvSpPr txBox="1"/>
          <p:nvPr/>
        </p:nvSpPr>
        <p:spPr>
          <a:xfrm>
            <a:off x="172739" y="63533"/>
            <a:ext cx="73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1D40"/>
                </a:solidFill>
                <a:latin typeface="Bahnschrift SemiBold" panose="020B0502040204020203" pitchFamily="34" charset="0"/>
              </a:rPr>
              <a:t>Advanced Arithmetic</a:t>
            </a:r>
          </a:p>
        </p:txBody>
      </p:sp>
      <p:sp>
        <p:nvSpPr>
          <p:cNvPr id="2" name="!!ff">
            <a:extLst>
              <a:ext uri="{FF2B5EF4-FFF2-40B4-BE49-F238E27FC236}">
                <a16:creationId xmlns:a16="http://schemas.microsoft.com/office/drawing/2014/main" id="{5E2CD18D-EE0B-8695-EF2A-88D0CC2FFBB4}"/>
              </a:ext>
            </a:extLst>
          </p:cNvPr>
          <p:cNvSpPr txBox="1">
            <a:spLocks/>
          </p:cNvSpPr>
          <p:nvPr/>
        </p:nvSpPr>
        <p:spPr>
          <a:xfrm>
            <a:off x="753192" y="594721"/>
            <a:ext cx="8971261" cy="526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rgbClr val="051D40"/>
                </a:solidFill>
              </a:rPr>
              <a:t>Floating point Multiplier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5A449-DACB-92AF-1EEB-DC7EE4A7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4"/>
          <a:stretch>
            <a:fillRect/>
          </a:stretch>
        </p:blipFill>
        <p:spPr>
          <a:xfrm>
            <a:off x="172739" y="1721059"/>
            <a:ext cx="11914360" cy="40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1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2475</Words>
  <Application>Microsoft Office PowerPoint</Application>
  <PresentationFormat>Widescreen</PresentationFormat>
  <Paragraphs>713</Paragraphs>
  <Slides>144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ADLaM Display</vt:lpstr>
      <vt:lpstr>Aptos</vt:lpstr>
      <vt:lpstr>Aptos Display</vt:lpstr>
      <vt:lpstr>Arial</vt:lpstr>
      <vt:lpstr>Bahnschrift SemiBold</vt:lpstr>
      <vt:lpstr>Berlin Sans FB Demi</vt:lpstr>
      <vt:lpstr>Open Sans Extra Bold</vt:lpstr>
      <vt:lpstr>Office Theme</vt:lpstr>
      <vt:lpstr>PowerPoint Presentation</vt:lpstr>
      <vt:lpstr>RISC-V Core with Communication Extensions and Advanced Arithmetic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Hossam Ahmed Seyam</dc:creator>
  <cp:lastModifiedBy>Hossam Ahmed Seyam</cp:lastModifiedBy>
  <cp:revision>95</cp:revision>
  <dcterms:created xsi:type="dcterms:W3CDTF">2025-01-18T15:51:52Z</dcterms:created>
  <dcterms:modified xsi:type="dcterms:W3CDTF">2025-07-02T22:49:07Z</dcterms:modified>
</cp:coreProperties>
</file>